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4"/>
  </p:sldMasterIdLst>
  <p:notesMasterIdLst>
    <p:notesMasterId r:id="rId11"/>
  </p:notesMasterIdLst>
  <p:sldIdLst>
    <p:sldId id="256" r:id="rId5"/>
    <p:sldId id="270" r:id="rId6"/>
    <p:sldId id="258" r:id="rId7"/>
    <p:sldId id="287" r:id="rId8"/>
    <p:sldId id="320" r:id="rId9"/>
    <p:sldId id="296" r:id="rId10"/>
  </p:sldIdLst>
  <p:sldSz cx="9144000" cy="5143500" type="screen16x9"/>
  <p:notesSz cx="6797675" cy="9926638"/>
  <p:embeddedFontLst>
    <p:embeddedFont>
      <p:font typeface="Century Gothic" panose="020B0502020202020204" pitchFamily="34" charset="0"/>
      <p:regular r:id="rId12"/>
      <p:bold r:id="rId13"/>
      <p:italic r:id="rId14"/>
      <p:boldItalic r:id="rId1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521415D9-36F7-43E2-AB2F-B90AF26B5E84}">
      <p14:sectionLst xmlns:p14="http://schemas.microsoft.com/office/powerpoint/2010/main">
        <p14:section name="Default Section" id="{7557F3D8-9DAB-4AF2-809E-4FDB074E6D9A}">
          <p14:sldIdLst>
            <p14:sldId id="256"/>
            <p14:sldId id="270"/>
            <p14:sldId id="258"/>
            <p14:sldId id="287"/>
            <p14:sldId id="320"/>
          </p14:sldIdLst>
        </p14:section>
        <p14:section name="Untitled Section" id="{720262A2-7391-4F60-B698-54C987704702}">
          <p14:sldIdLst>
            <p14:sldId id="296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http://customooxmlschemas.google.com/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40" roundtripDataSignature="AMtx7mgxdMTj2ovAYs8e6KXyCCyugGldd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  <a:srgbClr val="FFFF99"/>
    <a:srgbClr val="FF9999"/>
    <a:srgbClr val="FFCCCC"/>
    <a:srgbClr val="FFCCFF"/>
    <a:srgbClr val="FF99FF"/>
    <a:srgbClr val="FF99CC"/>
    <a:srgbClr val="66CCFF"/>
    <a:srgbClr val="FFCC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1629932-7554-477F-93DA-69EDDF1DB747}" v="4" dt="2024-10-09T20:35:26.418"/>
  </p1510:revLst>
</p1510:revInfo>
</file>

<file path=ppt/tableStyles.xml><?xml version="1.0" encoding="utf-8"?>
<a:tblStyleLst xmlns:a="http://schemas.openxmlformats.org/drawingml/2006/main" def="{19042899-C1F2-4D6B-8FD2-2E47A5AB8F73}">
  <a:tblStyle styleId="{19042899-C1F2-4D6B-8FD2-2E47A5AB8F73}" styleName="Table_0">
    <a:wholeTbl>
      <a:tcTxStyle b="off" i="off">
        <a:font>
          <a:latin typeface="Palatino Linotype"/>
          <a:ea typeface="Palatino Linotype"/>
          <a:cs typeface="Palatino Linotype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9F3E8"/>
          </a:solidFill>
        </a:fill>
      </a:tcStyle>
    </a:wholeTbl>
    <a:band1H>
      <a:tcTxStyle/>
      <a:tcStyle>
        <a:tcBdr/>
        <a:fill>
          <a:solidFill>
            <a:srgbClr val="D0E6CE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D0E6CE"/>
          </a:solidFill>
        </a:fill>
      </a:tcStyle>
    </a:band1V>
    <a:band2V>
      <a:tcTxStyle/>
      <a:tcStyle>
        <a:tcBdr/>
      </a:tcStyle>
    </a:band2V>
    <a:lastCol>
      <a:tcTxStyle b="on" i="off">
        <a:font>
          <a:latin typeface="Palatino Linotype"/>
          <a:ea typeface="Palatino Linotype"/>
          <a:cs typeface="Palatino Linotype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Palatino Linotype"/>
          <a:ea typeface="Palatino Linotype"/>
          <a:cs typeface="Palatino Linotype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Palatino Linotype"/>
          <a:ea typeface="Palatino Linotype"/>
          <a:cs typeface="Palatino Linotype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Palatino Linotype"/>
          <a:ea typeface="Palatino Linotype"/>
          <a:cs typeface="Palatino Linotype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06" autoAdjust="0"/>
    <p:restoredTop sz="95332" autoAdjust="0"/>
  </p:normalViewPr>
  <p:slideViewPr>
    <p:cSldViewPr snapToGrid="0">
      <p:cViewPr>
        <p:scale>
          <a:sx n="101" d="100"/>
          <a:sy n="101" d="100"/>
        </p:scale>
        <p:origin x="116" y="-18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26" d="100"/>
        <a:sy n="12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font" Target="fonts/font2.fntdata"/><Relationship Id="rId3" Type="http://schemas.openxmlformats.org/officeDocument/2006/relationships/customXml" Target="../customXml/item3.xml"/><Relationship Id="rId42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font" Target="fonts/font1.fntdata"/><Relationship Id="rId46" Type="http://schemas.microsoft.com/office/2015/10/relationships/revisionInfo" Target="revisionInfo.xml"/><Relationship Id="rId2" Type="http://schemas.openxmlformats.org/officeDocument/2006/relationships/customXml" Target="../customXml/item2.xml"/><Relationship Id="rId41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40" Type="http://customschemas.google.com/relationships/presentationmetadata" Target="metadata"/><Relationship Id="rId45" Type="http://schemas.microsoft.com/office/2016/11/relationships/changesInfo" Target="changesInfos/changesInfo1.xml"/><Relationship Id="rId5" Type="http://schemas.openxmlformats.org/officeDocument/2006/relationships/slide" Target="slides/slide1.xml"/><Relationship Id="rId15" Type="http://schemas.openxmlformats.org/officeDocument/2006/relationships/font" Target="fonts/font4.fntdata"/><Relationship Id="rId10" Type="http://schemas.openxmlformats.org/officeDocument/2006/relationships/slide" Target="slides/slide6.xml"/><Relationship Id="rId44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font" Target="fonts/font3.fntdata"/><Relationship Id="rId43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atherine Davies (Boyton)" userId="3a16dd00-c80e-4c31-8203-2cc85e692121" providerId="ADAL" clId="{81629932-7554-477F-93DA-69EDDF1DB747}"/>
    <pc:docChg chg="undo custSel modSld">
      <pc:chgData name="Katherine Davies (Boyton)" userId="3a16dd00-c80e-4c31-8203-2cc85e692121" providerId="ADAL" clId="{81629932-7554-477F-93DA-69EDDF1DB747}" dt="2024-10-09T20:36:47.566" v="391" actId="6549"/>
      <pc:docMkLst>
        <pc:docMk/>
      </pc:docMkLst>
      <pc:sldChg chg="addSp delSp modSp mod">
        <pc:chgData name="Katherine Davies (Boyton)" userId="3a16dd00-c80e-4c31-8203-2cc85e692121" providerId="ADAL" clId="{81629932-7554-477F-93DA-69EDDF1DB747}" dt="2024-10-09T20:35:47.031" v="280" actId="1076"/>
        <pc:sldMkLst>
          <pc:docMk/>
          <pc:sldMk cId="0" sldId="258"/>
        </pc:sldMkLst>
        <pc:spChg chg="del mod">
          <ac:chgData name="Katherine Davies (Boyton)" userId="3a16dd00-c80e-4c31-8203-2cc85e692121" providerId="ADAL" clId="{81629932-7554-477F-93DA-69EDDF1DB747}" dt="2024-10-09T20:30:37.075" v="194"/>
          <ac:spMkLst>
            <pc:docMk/>
            <pc:sldMk cId="0" sldId="258"/>
            <ac:spMk id="4" creationId="{00000000-0000-0000-0000-000000000000}"/>
          </ac:spMkLst>
        </pc:spChg>
        <pc:spChg chg="add mod">
          <ac:chgData name="Katherine Davies (Boyton)" userId="3a16dd00-c80e-4c31-8203-2cc85e692121" providerId="ADAL" clId="{81629932-7554-477F-93DA-69EDDF1DB747}" dt="2024-10-09T20:32:50.337" v="271" actId="6549"/>
          <ac:spMkLst>
            <pc:docMk/>
            <pc:sldMk cId="0" sldId="258"/>
            <ac:spMk id="5" creationId="{E527BAD7-DA86-5F58-3854-4C8937E82BFB}"/>
          </ac:spMkLst>
        </pc:spChg>
        <pc:spChg chg="mod">
          <ac:chgData name="Katherine Davies (Boyton)" userId="3a16dd00-c80e-4c31-8203-2cc85e692121" providerId="ADAL" clId="{81629932-7554-477F-93DA-69EDDF1DB747}" dt="2024-10-09T20:30:35.840" v="192" actId="20577"/>
          <ac:spMkLst>
            <pc:docMk/>
            <pc:sldMk cId="0" sldId="258"/>
            <ac:spMk id="64" creationId="{00000000-0000-0000-0000-000000000000}"/>
          </ac:spMkLst>
        </pc:spChg>
        <pc:picChg chg="del">
          <ac:chgData name="Katherine Davies (Boyton)" userId="3a16dd00-c80e-4c31-8203-2cc85e692121" providerId="ADAL" clId="{81629932-7554-477F-93DA-69EDDF1DB747}" dt="2024-10-09T20:30:12.911" v="171" actId="478"/>
          <ac:picMkLst>
            <pc:docMk/>
            <pc:sldMk cId="0" sldId="258"/>
            <ac:picMk id="2" creationId="{00000000-0000-0000-0000-000000000000}"/>
          </ac:picMkLst>
        </pc:picChg>
        <pc:picChg chg="del">
          <ac:chgData name="Katherine Davies (Boyton)" userId="3a16dd00-c80e-4c31-8203-2cc85e692121" providerId="ADAL" clId="{81629932-7554-477F-93DA-69EDDF1DB747}" dt="2024-10-09T20:30:10.427" v="170" actId="478"/>
          <ac:picMkLst>
            <pc:docMk/>
            <pc:sldMk cId="0" sldId="258"/>
            <ac:picMk id="3" creationId="{00000000-0000-0000-0000-000000000000}"/>
          </ac:picMkLst>
        </pc:picChg>
        <pc:picChg chg="add mod">
          <ac:chgData name="Katherine Davies (Boyton)" userId="3a16dd00-c80e-4c31-8203-2cc85e692121" providerId="ADAL" clId="{81629932-7554-477F-93DA-69EDDF1DB747}" dt="2024-10-09T20:33:57.639" v="274" actId="1076"/>
          <ac:picMkLst>
            <pc:docMk/>
            <pc:sldMk cId="0" sldId="258"/>
            <ac:picMk id="6" creationId="{B5E71D42-3D75-F55F-B992-020C7E82078C}"/>
          </ac:picMkLst>
        </pc:picChg>
        <pc:picChg chg="add mod">
          <ac:chgData name="Katherine Davies (Boyton)" userId="3a16dd00-c80e-4c31-8203-2cc85e692121" providerId="ADAL" clId="{81629932-7554-477F-93DA-69EDDF1DB747}" dt="2024-10-09T20:34:55.763" v="277" actId="1076"/>
          <ac:picMkLst>
            <pc:docMk/>
            <pc:sldMk cId="0" sldId="258"/>
            <ac:picMk id="7" creationId="{AD3FB986-2A6E-A04E-3BE8-BD35C25CA9B0}"/>
          </ac:picMkLst>
        </pc:picChg>
        <pc:picChg chg="add mod">
          <ac:chgData name="Katherine Davies (Boyton)" userId="3a16dd00-c80e-4c31-8203-2cc85e692121" providerId="ADAL" clId="{81629932-7554-477F-93DA-69EDDF1DB747}" dt="2024-10-09T20:35:47.031" v="280" actId="1076"/>
          <ac:picMkLst>
            <pc:docMk/>
            <pc:sldMk cId="0" sldId="258"/>
            <ac:picMk id="8" creationId="{D1AD5F6F-01B7-B76B-E43D-09A0BADE4432}"/>
          </ac:picMkLst>
        </pc:picChg>
      </pc:sldChg>
      <pc:sldChg chg="modSp mod">
        <pc:chgData name="Katherine Davies (Boyton)" userId="3a16dd00-c80e-4c31-8203-2cc85e692121" providerId="ADAL" clId="{81629932-7554-477F-93DA-69EDDF1DB747}" dt="2024-10-09T20:36:47.566" v="391" actId="6549"/>
        <pc:sldMkLst>
          <pc:docMk/>
          <pc:sldMk cId="2824988379" sldId="270"/>
        </pc:sldMkLst>
        <pc:spChg chg="mod">
          <ac:chgData name="Katherine Davies (Boyton)" userId="3a16dd00-c80e-4c31-8203-2cc85e692121" providerId="ADAL" clId="{81629932-7554-477F-93DA-69EDDF1DB747}" dt="2024-10-09T20:36:47.566" v="391" actId="6549"/>
          <ac:spMkLst>
            <pc:docMk/>
            <pc:sldMk cId="2824988379" sldId="270"/>
            <ac:spMk id="4" creationId="{00000000-0000-0000-0000-000000000000}"/>
          </ac:spMkLst>
        </pc:spChg>
        <pc:picChg chg="mod">
          <ac:chgData name="Katherine Davies (Boyton)" userId="3a16dd00-c80e-4c31-8203-2cc85e692121" providerId="ADAL" clId="{81629932-7554-477F-93DA-69EDDF1DB747}" dt="2024-10-09T20:28:04.741" v="54" actId="1076"/>
          <ac:picMkLst>
            <pc:docMk/>
            <pc:sldMk cId="2824988379" sldId="270"/>
            <ac:picMk id="7" creationId="{00000000-0000-0000-0000-000000000000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92075" y="744538"/>
            <a:ext cx="6615113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62" tIns="93162" rIns="93162" bIns="93162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spcFirstLastPara="1" wrap="square" lIns="93162" tIns="93162" rIns="93162" bIns="93162" anchor="t" anchorCtr="0">
            <a:noAutofit/>
          </a:bodyPr>
          <a:lstStyle/>
          <a:p>
            <a:pPr marL="0" indent="0">
              <a:buNone/>
            </a:pPr>
            <a:endParaRPr dirty="0"/>
          </a:p>
        </p:txBody>
      </p:sp>
      <p:sp>
        <p:nvSpPr>
          <p:cNvPr id="84" name="Google Shape;84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4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spcFirstLastPara="1" wrap="square" lIns="93162" tIns="93162" rIns="93162" bIns="93162" anchor="t" anchorCtr="0">
            <a:noAutofit/>
          </a:bodyPr>
          <a:lstStyle/>
          <a:p>
            <a:pPr marL="0" indent="0">
              <a:buNone/>
            </a:pPr>
            <a:endParaRPr dirty="0"/>
          </a:p>
        </p:txBody>
      </p:sp>
      <p:sp>
        <p:nvSpPr>
          <p:cNvPr id="116" name="Google Shape;116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7305808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3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spcFirstLastPara="1" wrap="square" lIns="93162" tIns="93162" rIns="93162" bIns="93162" anchor="t" anchorCtr="0">
            <a:noAutofit/>
          </a:bodyPr>
          <a:lstStyle/>
          <a:p>
            <a:pPr marL="0" indent="0">
              <a:buNone/>
            </a:pPr>
            <a:endParaRPr dirty="0"/>
          </a:p>
        </p:txBody>
      </p:sp>
      <p:sp>
        <p:nvSpPr>
          <p:cNvPr id="98" name="Google Shape;98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6" name="Google Shape;116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1016099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hyperlink" Target="mailto:secretary@boyton.cornwall.sch.uk" TargetMode="External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14"/>
          <p:cNvSpPr/>
          <p:nvPr/>
        </p:nvSpPr>
        <p:spPr>
          <a:xfrm>
            <a:off x="0" y="4461468"/>
            <a:ext cx="9144000" cy="682032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" name="Google Shape;14;p14" descr="A picture containing vector graphics&#10;&#10;Description automatically generated"/>
          <p:cNvPicPr preferRelativeResize="0"/>
          <p:nvPr/>
        </p:nvPicPr>
        <p:blipFill rotWithShape="1">
          <a:blip r:embed="rId2">
            <a:alphaModFix amt="20000"/>
          </a:blip>
          <a:srcRect t="35495" r="41240" b="29551"/>
          <a:stretch/>
        </p:blipFill>
        <p:spPr>
          <a:xfrm>
            <a:off x="3026561" y="0"/>
            <a:ext cx="611744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Google Shape;15;p14"/>
          <p:cNvPicPr preferRelativeResize="0"/>
          <p:nvPr/>
        </p:nvPicPr>
        <p:blipFill rotWithShape="1">
          <a:blip r:embed="rId3">
            <a:alphaModFix amt="33000"/>
          </a:blip>
          <a:srcRect l="22152" t="9368" r="35951" b="11718"/>
          <a:stretch/>
        </p:blipFill>
        <p:spPr>
          <a:xfrm>
            <a:off x="402725" y="4692754"/>
            <a:ext cx="3761830" cy="417489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Google Shape;16;p14"/>
          <p:cNvSpPr/>
          <p:nvPr/>
        </p:nvSpPr>
        <p:spPr>
          <a:xfrm>
            <a:off x="0" y="4742400"/>
            <a:ext cx="9144000" cy="4011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7" name="Google Shape;17;p14"/>
          <p:cNvPicPr preferRelativeResize="0"/>
          <p:nvPr/>
        </p:nvPicPr>
        <p:blipFill rotWithShape="1">
          <a:blip r:embed="rId3">
            <a:alphaModFix/>
          </a:blip>
          <a:srcRect l="73940" t="23720" r="6384" b="26362"/>
          <a:stretch/>
        </p:blipFill>
        <p:spPr>
          <a:xfrm>
            <a:off x="392710" y="922320"/>
            <a:ext cx="1838023" cy="27475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8" name="Google Shape;18;p14"/>
          <p:cNvGrpSpPr/>
          <p:nvPr/>
        </p:nvGrpSpPr>
        <p:grpSpPr>
          <a:xfrm>
            <a:off x="507449" y="3489711"/>
            <a:ext cx="3000015" cy="887108"/>
            <a:chOff x="4494803" y="2743564"/>
            <a:chExt cx="4055586" cy="1199242"/>
          </a:xfrm>
        </p:grpSpPr>
        <p:pic>
          <p:nvPicPr>
            <p:cNvPr id="19" name="Google Shape;19;p14" descr="Icon&#10;&#10;Description automatically generated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7356472" y="2748889"/>
              <a:ext cx="1193917" cy="119391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0" name="Google Shape;20;p14" descr="Icon&#10;&#10;Description automatically generated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5886133" y="2743564"/>
              <a:ext cx="1272926" cy="119391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1" name="Google Shape;21;p14" descr="Icon&#10;&#10;Description automatically generated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4494803" y="2746455"/>
              <a:ext cx="1193917" cy="1193917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2" name="Google Shape;22;p14"/>
          <p:cNvSpPr txBox="1"/>
          <p:nvPr/>
        </p:nvSpPr>
        <p:spPr>
          <a:xfrm>
            <a:off x="4946561" y="4751365"/>
            <a:ext cx="4505404" cy="40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</a:pPr>
            <a:r>
              <a:rPr lang="en-GB" sz="1050" b="0" i="0" u="sng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Email: </a:t>
            </a:r>
            <a:r>
              <a:rPr lang="en-GB" sz="1050" b="0" i="0" u="sng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secretary@boyton.cornwall.sch.uk</a:t>
            </a:r>
            <a:r>
              <a:rPr lang="en-GB" sz="1050" b="0" i="0" u="sng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| Tel: 01566 772484</a:t>
            </a:r>
            <a:endParaRPr/>
          </a:p>
        </p:txBody>
      </p:sp>
      <p:sp>
        <p:nvSpPr>
          <p:cNvPr id="23" name="Google Shape;23;p14"/>
          <p:cNvSpPr/>
          <p:nvPr/>
        </p:nvSpPr>
        <p:spPr>
          <a:xfrm>
            <a:off x="7974624" y="223205"/>
            <a:ext cx="923192" cy="923192"/>
          </a:xfrm>
          <a:prstGeom prst="ellipse">
            <a:avLst/>
          </a:prstGeom>
          <a:solidFill>
            <a:schemeClr val="lt1"/>
          </a:solidFill>
          <a:ln w="254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blurRad="63500" sx="102000" sy="102000" algn="ctr" rotWithShape="0">
              <a:srgbClr val="000000">
                <a:alpha val="7843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4" name="Google Shape;24;p14"/>
          <p:cNvPicPr preferRelativeResize="0"/>
          <p:nvPr/>
        </p:nvPicPr>
        <p:blipFill rotWithShape="1">
          <a:blip r:embed="rId3">
            <a:alphaModFix/>
          </a:blip>
          <a:srcRect l="5430" t="9368" r="82283" b="11718"/>
          <a:stretch/>
        </p:blipFill>
        <p:spPr>
          <a:xfrm>
            <a:off x="8020982" y="544797"/>
            <a:ext cx="834518" cy="31581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6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" name="Google Shape;29;p16"/>
          <p:cNvSpPr/>
          <p:nvPr/>
        </p:nvSpPr>
        <p:spPr>
          <a:xfrm>
            <a:off x="175203" y="271897"/>
            <a:ext cx="4322618" cy="2253673"/>
          </a:xfrm>
          <a:prstGeom prst="roundRect">
            <a:avLst>
              <a:gd name="adj" fmla="val 2267"/>
            </a:avLst>
          </a:prstGeom>
          <a:solidFill>
            <a:schemeClr val="lt1"/>
          </a:solidFill>
          <a:ln>
            <a:noFill/>
          </a:ln>
          <a:effectLst>
            <a:outerShdw blurRad="63500" sx="102000" sy="102000" algn="ctr" rotWithShape="0">
              <a:srgbClr val="000000">
                <a:alpha val="4705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" name="Google Shape;30;p16"/>
          <p:cNvSpPr/>
          <p:nvPr/>
        </p:nvSpPr>
        <p:spPr>
          <a:xfrm>
            <a:off x="175203" y="2662669"/>
            <a:ext cx="4322618" cy="2253673"/>
          </a:xfrm>
          <a:prstGeom prst="roundRect">
            <a:avLst>
              <a:gd name="adj" fmla="val 2267"/>
            </a:avLst>
          </a:prstGeom>
          <a:solidFill>
            <a:schemeClr val="lt1"/>
          </a:solidFill>
          <a:ln>
            <a:noFill/>
          </a:ln>
          <a:effectLst>
            <a:outerShdw blurRad="63500" sx="102000" sy="102000" algn="ctr" rotWithShape="0">
              <a:srgbClr val="000000">
                <a:alpha val="4705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" name="Google Shape;31;p16"/>
          <p:cNvSpPr/>
          <p:nvPr/>
        </p:nvSpPr>
        <p:spPr>
          <a:xfrm>
            <a:off x="4682259" y="271897"/>
            <a:ext cx="4322618" cy="2253673"/>
          </a:xfrm>
          <a:prstGeom prst="roundRect">
            <a:avLst>
              <a:gd name="adj" fmla="val 2267"/>
            </a:avLst>
          </a:prstGeom>
          <a:solidFill>
            <a:schemeClr val="lt1"/>
          </a:solidFill>
          <a:ln>
            <a:noFill/>
          </a:ln>
          <a:effectLst>
            <a:outerShdw blurRad="63500" sx="102000" sy="102000" algn="ctr" rotWithShape="0">
              <a:srgbClr val="000000">
                <a:alpha val="4705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" name="Google Shape;32;p16"/>
          <p:cNvSpPr/>
          <p:nvPr/>
        </p:nvSpPr>
        <p:spPr>
          <a:xfrm>
            <a:off x="4682259" y="2662669"/>
            <a:ext cx="4322618" cy="2253673"/>
          </a:xfrm>
          <a:prstGeom prst="roundRect">
            <a:avLst>
              <a:gd name="adj" fmla="val 2267"/>
            </a:avLst>
          </a:prstGeom>
          <a:solidFill>
            <a:schemeClr val="lt1"/>
          </a:solidFill>
          <a:ln>
            <a:noFill/>
          </a:ln>
          <a:effectLst>
            <a:outerShdw blurRad="63500" sx="102000" sy="102000" algn="ctr" rotWithShape="0">
              <a:srgbClr val="000000">
                <a:alpha val="4705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" name="Google Shape;33;p16"/>
          <p:cNvSpPr txBox="1">
            <a:spLocks noGrp="1"/>
          </p:cNvSpPr>
          <p:nvPr>
            <p:ph type="title"/>
          </p:nvPr>
        </p:nvSpPr>
        <p:spPr>
          <a:xfrm>
            <a:off x="357594" y="428642"/>
            <a:ext cx="2782482" cy="367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200" b="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16"/>
          <p:cNvSpPr txBox="1">
            <a:spLocks noGrp="1"/>
          </p:cNvSpPr>
          <p:nvPr>
            <p:ph type="body" idx="1"/>
          </p:nvPr>
        </p:nvSpPr>
        <p:spPr>
          <a:xfrm>
            <a:off x="357594" y="853212"/>
            <a:ext cx="3999900" cy="15061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05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5" name="Google Shape;35;p16"/>
          <p:cNvSpPr txBox="1">
            <a:spLocks noGrp="1"/>
          </p:cNvSpPr>
          <p:nvPr>
            <p:ph type="body" idx="2"/>
          </p:nvPr>
        </p:nvSpPr>
        <p:spPr>
          <a:xfrm>
            <a:off x="4858376" y="853212"/>
            <a:ext cx="3999900" cy="15061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05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6" name="Google Shape;36;p16"/>
          <p:cNvSpPr txBox="1">
            <a:spLocks noGrp="1"/>
          </p:cNvSpPr>
          <p:nvPr>
            <p:ph type="body" idx="3"/>
          </p:nvPr>
        </p:nvSpPr>
        <p:spPr>
          <a:xfrm>
            <a:off x="357044" y="3182220"/>
            <a:ext cx="4000500" cy="15877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050"/>
            </a:lvl1pPr>
            <a:lvl2pPr marL="914400" lvl="1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2pPr>
            <a:lvl3pPr marL="1371600" lvl="2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3pPr>
            <a:lvl4pPr marL="1828800" lvl="3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4pPr>
            <a:lvl5pPr marL="2286000" lvl="4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5pPr>
            <a:lvl6pPr marL="2743200" lvl="5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37" name="Google Shape;37;p16"/>
          <p:cNvSpPr txBox="1">
            <a:spLocks noGrp="1"/>
          </p:cNvSpPr>
          <p:nvPr>
            <p:ph type="body" idx="4"/>
          </p:nvPr>
        </p:nvSpPr>
        <p:spPr>
          <a:xfrm>
            <a:off x="4858326" y="3182220"/>
            <a:ext cx="4000500" cy="15877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050"/>
            </a:lvl1pPr>
            <a:lvl2pPr marL="914400" lvl="1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200"/>
            </a:lvl2pPr>
            <a:lvl3pPr marL="1371600" lvl="2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200"/>
            </a:lvl3pPr>
            <a:lvl4pPr marL="1828800" lvl="3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200"/>
            </a:lvl4pPr>
            <a:lvl5pPr marL="2286000" lvl="4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200"/>
            </a:lvl5pPr>
            <a:lvl6pPr marL="2743200" lvl="5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38" name="Google Shape;38;p16"/>
          <p:cNvSpPr txBox="1">
            <a:spLocks noGrp="1"/>
          </p:cNvSpPr>
          <p:nvPr>
            <p:ph type="body" idx="5"/>
          </p:nvPr>
        </p:nvSpPr>
        <p:spPr>
          <a:xfrm>
            <a:off x="4858326" y="427905"/>
            <a:ext cx="2909310" cy="36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200">
                <a:solidFill>
                  <a:schemeClr val="accent1"/>
                </a:solidFill>
              </a:defRPr>
            </a:lvl1pPr>
            <a:lvl2pPr marL="914400" lvl="1" indent="-228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chemeClr val="accent1"/>
                </a:solidFill>
              </a:defRPr>
            </a:lvl2pPr>
            <a:lvl3pPr marL="1371600" lvl="2" indent="-228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chemeClr val="accent1"/>
                </a:solidFill>
              </a:defRPr>
            </a:lvl3pPr>
            <a:lvl4pPr marL="1828800" lvl="3" indent="-228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chemeClr val="accent1"/>
                </a:solidFill>
              </a:defRPr>
            </a:lvl4pPr>
            <a:lvl5pPr marL="2286000" lvl="4" indent="-228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chemeClr val="accent1"/>
                </a:solidFill>
              </a:defRPr>
            </a:lvl5pPr>
            <a:lvl6pPr marL="2743200" lvl="5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39" name="Google Shape;39;p16"/>
          <p:cNvSpPr txBox="1">
            <a:spLocks noGrp="1"/>
          </p:cNvSpPr>
          <p:nvPr>
            <p:ph type="body" idx="6"/>
          </p:nvPr>
        </p:nvSpPr>
        <p:spPr>
          <a:xfrm>
            <a:off x="357621" y="2792850"/>
            <a:ext cx="4000500" cy="3524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200">
                <a:solidFill>
                  <a:schemeClr val="accent1"/>
                </a:solidFill>
              </a:defRPr>
            </a:lvl1pPr>
            <a:lvl2pPr marL="914400" lvl="1" indent="-228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chemeClr val="accent1"/>
                </a:solidFill>
              </a:defRPr>
            </a:lvl2pPr>
            <a:lvl3pPr marL="1371600" lvl="2" indent="-228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chemeClr val="accent1"/>
                </a:solidFill>
              </a:defRPr>
            </a:lvl3pPr>
            <a:lvl4pPr marL="1828800" lvl="3" indent="-228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chemeClr val="accent1"/>
                </a:solidFill>
              </a:defRPr>
            </a:lvl4pPr>
            <a:lvl5pPr marL="2286000" lvl="4" indent="-228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chemeClr val="accent1"/>
                </a:solidFill>
              </a:defRPr>
            </a:lvl5pPr>
            <a:lvl6pPr marL="2743200" lvl="5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16"/>
          <p:cNvSpPr txBox="1">
            <a:spLocks noGrp="1"/>
          </p:cNvSpPr>
          <p:nvPr>
            <p:ph type="body" idx="7"/>
          </p:nvPr>
        </p:nvSpPr>
        <p:spPr>
          <a:xfrm>
            <a:off x="4857749" y="2792850"/>
            <a:ext cx="3538104" cy="3524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200">
                <a:solidFill>
                  <a:schemeClr val="accent1"/>
                </a:solidFill>
              </a:defRPr>
            </a:lvl1pPr>
            <a:lvl2pPr marL="914400" lvl="1" indent="-228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chemeClr val="accent1"/>
                </a:solidFill>
              </a:defRPr>
            </a:lvl2pPr>
            <a:lvl3pPr marL="1371600" lvl="2" indent="-228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chemeClr val="accent1"/>
                </a:solidFill>
              </a:defRPr>
            </a:lvl3pPr>
            <a:lvl4pPr marL="1828800" lvl="3" indent="-228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chemeClr val="accent1"/>
                </a:solidFill>
              </a:defRPr>
            </a:lvl4pPr>
            <a:lvl5pPr marL="2286000" lvl="4" indent="-228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chemeClr val="accent1"/>
                </a:solidFill>
              </a:defRPr>
            </a:lvl5pPr>
            <a:lvl6pPr marL="2743200" lvl="5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">
  <p:cSld name="Custom Layout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Google Shape;42;p17" descr="A picture containing vector graphics&#10;&#10;Description automatically generated"/>
          <p:cNvPicPr preferRelativeResize="0"/>
          <p:nvPr/>
        </p:nvPicPr>
        <p:blipFill rotWithShape="1">
          <a:blip r:embed="rId2">
            <a:alphaModFix amt="20000"/>
          </a:blip>
          <a:srcRect t="35495" r="41240" b="29551"/>
          <a:stretch/>
        </p:blipFill>
        <p:spPr>
          <a:xfrm>
            <a:off x="3026561" y="0"/>
            <a:ext cx="611744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43" name="Google Shape;43;p17"/>
          <p:cNvSpPr/>
          <p:nvPr/>
        </p:nvSpPr>
        <p:spPr>
          <a:xfrm>
            <a:off x="301211" y="105064"/>
            <a:ext cx="5621752" cy="4377554"/>
          </a:xfrm>
          <a:prstGeom prst="roundRect">
            <a:avLst>
              <a:gd name="adj" fmla="val 2267"/>
            </a:avLst>
          </a:prstGeom>
          <a:solidFill>
            <a:schemeClr val="lt1"/>
          </a:solidFill>
          <a:ln>
            <a:noFill/>
          </a:ln>
          <a:effectLst>
            <a:outerShdw blurRad="63500" sx="102000" sy="102000" algn="ctr" rotWithShape="0">
              <a:srgbClr val="000000">
                <a:alpha val="4705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" name="Google Shape;44;p17"/>
          <p:cNvSpPr txBox="1">
            <a:spLocks noGrp="1"/>
          </p:cNvSpPr>
          <p:nvPr>
            <p:ph type="title"/>
          </p:nvPr>
        </p:nvSpPr>
        <p:spPr>
          <a:xfrm>
            <a:off x="434308" y="974035"/>
            <a:ext cx="5270753" cy="15977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17"/>
          <p:cNvSpPr txBox="1">
            <a:spLocks noGrp="1"/>
          </p:cNvSpPr>
          <p:nvPr>
            <p:ph type="body" idx="1"/>
          </p:nvPr>
        </p:nvSpPr>
        <p:spPr>
          <a:xfrm>
            <a:off x="433753" y="238125"/>
            <a:ext cx="5270557" cy="73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solidFill>
                  <a:schemeClr val="accent3"/>
                </a:solidFill>
              </a:defRPr>
            </a:lvl1pPr>
            <a:lvl2pPr marL="914400" lvl="1" indent="-228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accent3"/>
                </a:solidFill>
              </a:defRPr>
            </a:lvl2pPr>
            <a:lvl3pPr marL="1371600" lvl="2" indent="-228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accent3"/>
                </a:solidFill>
              </a:defRPr>
            </a:lvl3pPr>
            <a:lvl4pPr marL="1828800" lvl="3" indent="-228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accent3"/>
                </a:solidFill>
              </a:defRPr>
            </a:lvl4pPr>
            <a:lvl5pPr marL="2286000" lvl="4" indent="-228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accent3"/>
                </a:solidFill>
              </a:defRPr>
            </a:lvl5pPr>
            <a:lvl6pPr marL="2743200" lvl="5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6" name="Google Shape;46;p17"/>
          <p:cNvSpPr>
            <a:spLocks noGrp="1"/>
          </p:cNvSpPr>
          <p:nvPr>
            <p:ph type="pic" idx="2"/>
          </p:nvPr>
        </p:nvSpPr>
        <p:spPr>
          <a:xfrm>
            <a:off x="301211" y="2872893"/>
            <a:ext cx="2672867" cy="160972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63500" sx="102000" sy="102000" algn="ctr" rotWithShape="0">
              <a:srgbClr val="000000">
                <a:alpha val="11764"/>
              </a:srgbClr>
            </a:outerShdw>
          </a:effectLst>
        </p:spPr>
      </p:sp>
      <p:sp>
        <p:nvSpPr>
          <p:cNvPr id="47" name="Google Shape;47;p17"/>
          <p:cNvSpPr>
            <a:spLocks noGrp="1"/>
          </p:cNvSpPr>
          <p:nvPr>
            <p:ph type="pic" idx="3"/>
          </p:nvPr>
        </p:nvSpPr>
        <p:spPr>
          <a:xfrm>
            <a:off x="3240157" y="2861780"/>
            <a:ext cx="2672867" cy="1620838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63500" sx="102000" sy="102000" algn="ctr" rotWithShape="0">
              <a:srgbClr val="000000">
                <a:alpha val="11764"/>
              </a:srgbClr>
            </a:outerShdw>
          </a:effectLst>
        </p:spPr>
      </p:sp>
      <p:sp>
        <p:nvSpPr>
          <p:cNvPr id="48" name="Google Shape;48;p17"/>
          <p:cNvSpPr>
            <a:spLocks noGrp="1"/>
          </p:cNvSpPr>
          <p:nvPr>
            <p:ph type="pic" idx="4"/>
          </p:nvPr>
        </p:nvSpPr>
        <p:spPr>
          <a:xfrm>
            <a:off x="6142038" y="238125"/>
            <a:ext cx="2763837" cy="198755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63500" sx="102000" sy="102000" algn="ctr" rotWithShape="0">
              <a:srgbClr val="000000">
                <a:alpha val="11764"/>
              </a:srgbClr>
            </a:outerShdw>
          </a:effectLst>
        </p:spPr>
      </p:sp>
      <p:sp>
        <p:nvSpPr>
          <p:cNvPr id="49" name="Google Shape;49;p17"/>
          <p:cNvSpPr>
            <a:spLocks noGrp="1"/>
          </p:cNvSpPr>
          <p:nvPr>
            <p:ph type="pic" idx="5"/>
          </p:nvPr>
        </p:nvSpPr>
        <p:spPr>
          <a:xfrm>
            <a:off x="6142038" y="2414589"/>
            <a:ext cx="2763837" cy="206803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63500" sx="102000" sy="102000" algn="ctr" rotWithShape="0">
              <a:srgbClr val="000000">
                <a:alpha val="11764"/>
              </a:srgbClr>
            </a:outerShdw>
          </a:effectLst>
        </p:spPr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24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>
                <a:solidFill>
                  <a:schemeClr val="accen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81" name="Google Shape;81;p24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13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pic>
        <p:nvPicPr>
          <p:cNvPr id="8" name="Google Shape;8;p13"/>
          <p:cNvPicPr preferRelativeResize="0"/>
          <p:nvPr/>
        </p:nvPicPr>
        <p:blipFill rotWithShape="1">
          <a:blip r:embed="rId6">
            <a:alphaModFix/>
          </a:blip>
          <a:srcRect l="4030" t="9368" r="81027" b="11718"/>
          <a:stretch/>
        </p:blipFill>
        <p:spPr>
          <a:xfrm>
            <a:off x="311699" y="4743472"/>
            <a:ext cx="880607" cy="273997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9;p13"/>
          <p:cNvPicPr preferRelativeResize="0"/>
          <p:nvPr/>
        </p:nvPicPr>
        <p:blipFill rotWithShape="1">
          <a:blip r:embed="rId6">
            <a:alphaModFix/>
          </a:blip>
          <a:srcRect l="73940" t="23720" r="6384" b="26362"/>
          <a:stretch/>
        </p:blipFill>
        <p:spPr>
          <a:xfrm>
            <a:off x="7690792" y="4811059"/>
            <a:ext cx="1159436" cy="17331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0;p13"/>
          <p:cNvPicPr preferRelativeResize="0"/>
          <p:nvPr/>
        </p:nvPicPr>
        <p:blipFill rotWithShape="1">
          <a:blip r:embed="rId6">
            <a:alphaModFix amt="33000"/>
          </a:blip>
          <a:srcRect l="22152" t="9368" r="35951" b="11718"/>
          <a:stretch/>
        </p:blipFill>
        <p:spPr>
          <a:xfrm>
            <a:off x="2902622" y="4682445"/>
            <a:ext cx="3338755" cy="370536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1" name="Google Shape;11;p13"/>
          <p:cNvCxnSpPr/>
          <p:nvPr/>
        </p:nvCxnSpPr>
        <p:spPr>
          <a:xfrm>
            <a:off x="311699" y="4631021"/>
            <a:ext cx="8538529" cy="0"/>
          </a:xfrm>
          <a:prstGeom prst="straightConnector1">
            <a:avLst/>
          </a:prstGeom>
          <a:noFill/>
          <a:ln w="9525" cap="flat" cmpd="sng">
            <a:solidFill>
              <a:srgbClr val="BFBFBF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2" r:id="rId3"/>
    <p:sldLayoutId id="2147483659" r:id="rId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mailto:kdavies@andaras.org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"/>
          <p:cNvSpPr txBox="1">
            <a:spLocks noGrp="1"/>
          </p:cNvSpPr>
          <p:nvPr>
            <p:ph type="subTitle" idx="4294967295"/>
          </p:nvPr>
        </p:nvSpPr>
        <p:spPr>
          <a:xfrm>
            <a:off x="482138" y="2726969"/>
            <a:ext cx="2652948" cy="40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85000" lnSpcReduction="20000"/>
          </a:bodyPr>
          <a:lstStyle/>
          <a:p>
            <a:pPr marL="0" indent="0">
              <a:buSzPct val="121621"/>
              <a:buNone/>
            </a:pPr>
            <a:r>
              <a:rPr lang="en-GB" sz="1600" b="1" dirty="0"/>
              <a:t>Friday 11</a:t>
            </a:r>
            <a:r>
              <a:rPr lang="en-GB" sz="1600" b="1" baseline="30000" dirty="0"/>
              <a:t>th</a:t>
            </a:r>
            <a:r>
              <a:rPr lang="en-GB" sz="1600" b="1" dirty="0"/>
              <a:t> October 2024</a:t>
            </a:r>
            <a:endParaRPr lang="en-US" sz="1600" b="1" i="0" u="none" strike="noStrike" cap="none" dirty="0"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7" name="Google Shape;87;p1"/>
          <p:cNvSpPr txBox="1"/>
          <p:nvPr/>
        </p:nvSpPr>
        <p:spPr>
          <a:xfrm>
            <a:off x="425101" y="1319919"/>
            <a:ext cx="5858372" cy="13233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 fontScale="92500" lnSpcReduction="10000"/>
          </a:bodyPr>
          <a:lstStyle/>
          <a:p>
            <a: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400" b="1" i="0" u="none" strike="noStrike" cap="none" dirty="0" err="1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Boyton</a:t>
            </a:r>
            <a:r>
              <a:rPr lang="en-GB" sz="4400" b="1" i="0" u="none" strike="noStrike" cap="none" dirty="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 Primary </a:t>
            </a:r>
            <a:br>
              <a:rPr lang="en-GB" sz="4400" b="1" i="0" u="none" strike="noStrike" cap="none" dirty="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GB" sz="4400" b="1" i="0" u="none" strike="noStrike" cap="none" dirty="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School Newsletter</a:t>
            </a:r>
            <a:endParaRPr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3473" y="214072"/>
            <a:ext cx="2686050" cy="9525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921741" y="4769939"/>
            <a:ext cx="2723464" cy="307777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4">
                    <a:lumMod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      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Email:boyton@andaras.org</a:t>
            </a:r>
            <a:endParaRPr lang="en-GB" dirty="0">
              <a:solidFill>
                <a:schemeClr val="accent4">
                  <a:lumMod val="50000"/>
                </a:schemeClr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55575" y="268047"/>
            <a:ext cx="5626854" cy="407803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000" dirty="0">
                <a:latin typeface="+mj-lt"/>
              </a:rPr>
              <a:t>Dear Parents,</a:t>
            </a:r>
          </a:p>
          <a:p>
            <a:pPr algn="just"/>
            <a:endParaRPr lang="en-US" sz="1000" dirty="0">
              <a:latin typeface="+mj-lt"/>
            </a:endParaRPr>
          </a:p>
          <a:p>
            <a:pPr algn="just"/>
            <a:r>
              <a:rPr lang="en-US" sz="1000" dirty="0">
                <a:latin typeface="+mj-lt"/>
              </a:rPr>
              <a:t>Firstly, thank you so much for joining us on Wednesday for our Harvest celebrations. It was so lovely to see the hall filled! We were all very proud of the children – it takes so much courage to stand up in front of an audience – particularly when the audience is so close! Thank you also for all the kind donations of produce for the Foodbank. I know it will be very gratefully received. </a:t>
            </a:r>
          </a:p>
          <a:p>
            <a:pPr algn="just"/>
            <a:endParaRPr lang="en-US" sz="1000" dirty="0">
              <a:latin typeface="+mj-lt"/>
            </a:endParaRPr>
          </a:p>
          <a:p>
            <a:pPr algn="just"/>
            <a:r>
              <a:rPr lang="en-US" sz="1000" dirty="0">
                <a:latin typeface="+mj-lt"/>
              </a:rPr>
              <a:t>I have been really impressed with the Art being undertaken in both classes currently! Acorns and Birch class undertook a challenge to draw a still-life without taking their charcoal/ pens off the paper. They were all really observant and did a super job! Chestnuts’ focus is on ‘Exploring Identity’ – they too have been really developing their skills in observational drawing using a range of media. I’m looking forward to seeing their finished pieces.</a:t>
            </a:r>
          </a:p>
          <a:p>
            <a:pPr algn="just"/>
            <a:endParaRPr lang="en-US" sz="1000" dirty="0">
              <a:latin typeface="+mj-lt"/>
            </a:endParaRPr>
          </a:p>
          <a:p>
            <a:pPr algn="just"/>
            <a:r>
              <a:rPr lang="en-US" sz="1000" dirty="0">
                <a:latin typeface="+mj-lt"/>
              </a:rPr>
              <a:t>On Saturday, we are looking forward to participating in Launceston Carnival</a:t>
            </a:r>
          </a:p>
          <a:p>
            <a:pPr algn="just"/>
            <a:r>
              <a:rPr lang="en-US" sz="1000" dirty="0">
                <a:latin typeface="+mj-lt"/>
              </a:rPr>
              <a:t> with Werrington and North </a:t>
            </a:r>
            <a:r>
              <a:rPr lang="en-US" sz="1000" dirty="0" err="1">
                <a:latin typeface="+mj-lt"/>
              </a:rPr>
              <a:t>Petherwin</a:t>
            </a:r>
            <a:r>
              <a:rPr lang="en-US" sz="1000" dirty="0">
                <a:latin typeface="+mj-lt"/>
              </a:rPr>
              <a:t> Primary schools!  The theme is</a:t>
            </a:r>
          </a:p>
          <a:p>
            <a:pPr algn="just"/>
            <a:r>
              <a:rPr lang="en-US" sz="1000" dirty="0">
                <a:latin typeface="+mj-lt"/>
              </a:rPr>
              <a:t>‘numbers’ and we will be meeting at Newport Industrial Estate from 5pm, </a:t>
            </a:r>
          </a:p>
          <a:p>
            <a:pPr algn="just"/>
            <a:r>
              <a:rPr lang="en-US" sz="1000" dirty="0">
                <a:latin typeface="+mj-lt"/>
              </a:rPr>
              <a:t>ready for judging to commence at 6pm. All children must be accompanied </a:t>
            </a:r>
          </a:p>
          <a:p>
            <a:pPr algn="just"/>
            <a:r>
              <a:rPr lang="en-US" sz="1000" dirty="0">
                <a:latin typeface="+mj-lt"/>
              </a:rPr>
              <a:t>by an adult. Thank you. We look forward to seeing you there!</a:t>
            </a:r>
          </a:p>
          <a:p>
            <a:pPr algn="just"/>
            <a:endParaRPr lang="en-US" sz="1000" dirty="0">
              <a:latin typeface="+mj-lt"/>
            </a:endParaRPr>
          </a:p>
          <a:p>
            <a:pPr algn="just"/>
            <a:r>
              <a:rPr lang="en-US" sz="1000" dirty="0">
                <a:latin typeface="+mj-lt"/>
              </a:rPr>
              <a:t>The term seems to be flying – only a couple of weeks until half term. As always, if you should have any worries or concerns, please don’t hesitate to get in touch. We wish you a very lovely weekend.</a:t>
            </a:r>
          </a:p>
          <a:p>
            <a:pPr algn="just"/>
            <a:endParaRPr lang="en-US" sz="1000" dirty="0">
              <a:latin typeface="+mj-lt"/>
            </a:endParaRPr>
          </a:p>
          <a:p>
            <a:pPr algn="just"/>
            <a:r>
              <a:rPr lang="en-US" sz="1000" dirty="0">
                <a:latin typeface="+mj-lt"/>
              </a:rPr>
              <a:t>Best wishes</a:t>
            </a:r>
          </a:p>
          <a:p>
            <a:pPr algn="just"/>
            <a:r>
              <a:rPr lang="en-US" sz="1000" dirty="0" err="1">
                <a:latin typeface="+mj-lt"/>
              </a:rPr>
              <a:t>Mrs</a:t>
            </a:r>
            <a:r>
              <a:rPr lang="en-US" sz="1000" dirty="0">
                <a:latin typeface="+mj-lt"/>
              </a:rPr>
              <a:t> Davies   </a:t>
            </a:r>
            <a:r>
              <a:rPr lang="en-US" sz="1000" dirty="0">
                <a:latin typeface="+mj-lt"/>
                <a:hlinkClick r:id="rId3"/>
              </a:rPr>
              <a:t>kdavies@andaras.org</a:t>
            </a:r>
            <a:endParaRPr lang="en-GB" sz="1000" dirty="0">
              <a:latin typeface="+mj-lt"/>
            </a:endParaRPr>
          </a:p>
        </p:txBody>
      </p:sp>
      <p:sp>
        <p:nvSpPr>
          <p:cNvPr id="2" name="AutoShape 2" descr="Homepage | Comic Relief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" name="AutoShape 2" descr="Chicken PNG Images, Download 11000+ ...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5" name="AutoShape 4" descr="Chicken PNG Images, Download 11000+ ...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23873" y="2399826"/>
            <a:ext cx="1081004" cy="535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4988379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100;p3"/>
          <p:cNvSpPr txBox="1">
            <a:spLocks noGrp="1"/>
          </p:cNvSpPr>
          <p:nvPr>
            <p:ph type="title"/>
          </p:nvPr>
        </p:nvSpPr>
        <p:spPr>
          <a:xfrm>
            <a:off x="357594" y="488021"/>
            <a:ext cx="2782482" cy="367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n-GB" b="1" dirty="0"/>
              <a:t>Dates for Your Diary</a:t>
            </a:r>
            <a:br>
              <a:rPr lang="en-GB" dirty="0"/>
            </a:br>
            <a:endParaRPr dirty="0"/>
          </a:p>
        </p:txBody>
      </p:sp>
      <p:sp>
        <p:nvSpPr>
          <p:cNvPr id="47" name="Google Shape;103;p3"/>
          <p:cNvSpPr txBox="1">
            <a:spLocks noGrp="1"/>
          </p:cNvSpPr>
          <p:nvPr>
            <p:ph type="body" idx="5"/>
          </p:nvPr>
        </p:nvSpPr>
        <p:spPr>
          <a:xfrm>
            <a:off x="4858326" y="427905"/>
            <a:ext cx="2909310" cy="36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1143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 b="1" dirty="0"/>
              <a:t>Forthcoming events</a:t>
            </a:r>
            <a:endParaRPr b="1" dirty="0"/>
          </a:p>
        </p:txBody>
      </p:sp>
      <p:sp>
        <p:nvSpPr>
          <p:cNvPr id="48" name="Google Shape;104;p3"/>
          <p:cNvSpPr txBox="1">
            <a:spLocks noGrp="1"/>
          </p:cNvSpPr>
          <p:nvPr>
            <p:ph type="body" idx="6"/>
          </p:nvPr>
        </p:nvSpPr>
        <p:spPr>
          <a:xfrm>
            <a:off x="357621" y="2792850"/>
            <a:ext cx="4000500" cy="3524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143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GB" b="1" dirty="0"/>
              <a:t>Brilliance at Boyton: This week’s Stars</a:t>
            </a:r>
            <a:endParaRPr dirty="0"/>
          </a:p>
        </p:txBody>
      </p:sp>
      <p:sp>
        <p:nvSpPr>
          <p:cNvPr id="49" name="Google Shape;105;p3"/>
          <p:cNvSpPr txBox="1">
            <a:spLocks noGrp="1"/>
          </p:cNvSpPr>
          <p:nvPr>
            <p:ph type="body" idx="7"/>
          </p:nvPr>
        </p:nvSpPr>
        <p:spPr>
          <a:xfrm>
            <a:off x="4857749" y="2792850"/>
            <a:ext cx="3538104" cy="3524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143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GB" b="1" dirty="0"/>
              <a:t>Attendance (Target 96% or above)</a:t>
            </a:r>
            <a:endParaRPr dirty="0"/>
          </a:p>
        </p:txBody>
      </p:sp>
      <p:graphicFrame>
        <p:nvGraphicFramePr>
          <p:cNvPr id="50" name="Google Shape;106;p3"/>
          <p:cNvGraphicFramePr/>
          <p:nvPr>
            <p:extLst>
              <p:ext uri="{D42A27DB-BD31-4B8C-83A1-F6EECF244321}">
                <p14:modId xmlns:p14="http://schemas.microsoft.com/office/powerpoint/2010/main" val="3840332712"/>
              </p:ext>
            </p:extLst>
          </p:nvPr>
        </p:nvGraphicFramePr>
        <p:xfrm>
          <a:off x="4894693" y="2743844"/>
          <a:ext cx="3929200" cy="2117124"/>
        </p:xfrm>
        <a:graphic>
          <a:graphicData uri="http://schemas.openxmlformats.org/drawingml/2006/table">
            <a:tbl>
              <a:tblPr firstRow="1" bandRow="1">
                <a:noFill/>
                <a:tableStyleId>{19042899-C1F2-4D6B-8FD2-2E47A5AB8F73}</a:tableStyleId>
              </a:tblPr>
              <a:tblGrid>
                <a:gridCol w="1964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64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836934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 u="none" strike="noStrike" cap="none" dirty="0">
                          <a:solidFill>
                            <a:srgbClr val="002353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Whole School to Date</a:t>
                      </a:r>
                      <a:endParaRPr dirty="0"/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BCE2B3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BCE2B3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BCE2B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BCE2B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dirty="0">
                          <a:solidFill>
                            <a:srgbClr val="002353"/>
                          </a:solidFill>
                          <a:latin typeface="+mn-lt"/>
                          <a:ea typeface="Century Gothic"/>
                          <a:cs typeface="Century Gothic"/>
                          <a:sym typeface="Century Gothic"/>
                        </a:rPr>
                        <a:t>93.8%</a:t>
                      </a:r>
                      <a:endParaRPr sz="1100" dirty="0">
                        <a:solidFill>
                          <a:srgbClr val="002353"/>
                        </a:solidFill>
                        <a:latin typeface="+mn-lt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BCE2B3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BCE2B3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BCE2B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BCE2B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039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 u="none" strike="noStrike" cap="none" dirty="0">
                          <a:solidFill>
                            <a:srgbClr val="002353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Acorns</a:t>
                      </a: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 u="none" strike="noStrike" cap="none" dirty="0">
                          <a:solidFill>
                            <a:srgbClr val="002353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This Week</a:t>
                      </a:r>
                      <a:endParaRPr dirty="0"/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BCE2B3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BCE2B3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BCE2B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BCE2B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dirty="0">
                          <a:latin typeface="+mn-lt"/>
                        </a:rPr>
                        <a:t>98.21%</a:t>
                      </a:r>
                      <a:endParaRPr sz="1100" dirty="0">
                        <a:latin typeface="+mn-lt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BCE2B3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BCE2B3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BCE2B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BCE2B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039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 u="none" strike="noStrike" cap="none" dirty="0">
                          <a:solidFill>
                            <a:srgbClr val="002353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Birch </a:t>
                      </a: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 u="none" strike="noStrike" cap="none" dirty="0">
                          <a:solidFill>
                            <a:srgbClr val="002353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This Week</a:t>
                      </a:r>
                      <a:endParaRPr dirty="0"/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BCE2B3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BCE2B3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BCE2B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BCE2B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dirty="0">
                          <a:latin typeface="+mn-lt"/>
                        </a:rPr>
                        <a:t>100%</a:t>
                      </a:r>
                      <a:endParaRPr sz="1100" dirty="0">
                        <a:latin typeface="+mn-lt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BCE2B3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BCE2B3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BCE2B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BCE2B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039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 u="none" strike="noStrike" cap="none" dirty="0">
                          <a:solidFill>
                            <a:srgbClr val="002353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Chestnut</a:t>
                      </a: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 u="none" strike="noStrike" cap="none" dirty="0">
                          <a:solidFill>
                            <a:srgbClr val="002353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This Week</a:t>
                      </a:r>
                      <a:endParaRPr dirty="0"/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BCE2B3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BCE2B3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BCE2B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BCE2B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dirty="0">
                          <a:latin typeface="+mn-lt"/>
                        </a:rPr>
                        <a:t>97.27%</a:t>
                      </a:r>
                      <a:endParaRPr sz="1100" dirty="0">
                        <a:latin typeface="+mn-lt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BCE2B3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BCE2B3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BCE2B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BCE2B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pSp>
        <p:nvGrpSpPr>
          <p:cNvPr id="51" name="Google Shape;107;p3"/>
          <p:cNvGrpSpPr/>
          <p:nvPr/>
        </p:nvGrpSpPr>
        <p:grpSpPr>
          <a:xfrm>
            <a:off x="540931" y="3145275"/>
            <a:ext cx="333526" cy="1447919"/>
            <a:chOff x="-683778" y="2070112"/>
            <a:chExt cx="1244600" cy="5403124"/>
          </a:xfrm>
        </p:grpSpPr>
        <p:pic>
          <p:nvPicPr>
            <p:cNvPr id="52" name="Google Shape;108;p3" descr="Icon&#10;&#10;Description automatically generated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-525028" y="2070112"/>
              <a:ext cx="927100" cy="12827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3" name="Google Shape;109;p3" descr="A picture containing icon&#10;&#10;Description automatically generated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-683778" y="6101635"/>
              <a:ext cx="1244600" cy="137160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4" name="Google Shape;110;p3" descr="Icon&#10;&#10;Description automatically generated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-620277" y="4031571"/>
              <a:ext cx="1117601" cy="1092201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55" name="Google Shape;111;p3"/>
          <p:cNvSpPr txBox="1"/>
          <p:nvPr/>
        </p:nvSpPr>
        <p:spPr>
          <a:xfrm>
            <a:off x="1017104" y="3393904"/>
            <a:ext cx="1323760" cy="2769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 b="1" i="0" u="none" strike="noStrike" cap="none" dirty="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Acorn / Birch</a:t>
            </a:r>
            <a:endParaRPr b="1" dirty="0"/>
          </a:p>
        </p:txBody>
      </p:sp>
      <p:sp>
        <p:nvSpPr>
          <p:cNvPr id="57" name="Google Shape;113;p3"/>
          <p:cNvSpPr txBox="1"/>
          <p:nvPr/>
        </p:nvSpPr>
        <p:spPr>
          <a:xfrm>
            <a:off x="1017104" y="4327528"/>
            <a:ext cx="3208730" cy="2769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 b="1" i="0" u="none" strike="noStrike" cap="none" dirty="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Chestnuts –  </a:t>
            </a:r>
            <a:endParaRPr dirty="0"/>
          </a:p>
        </p:txBody>
      </p:sp>
      <p:sp>
        <p:nvSpPr>
          <p:cNvPr id="58" name="TextBox 57"/>
          <p:cNvSpPr txBox="1"/>
          <p:nvPr/>
        </p:nvSpPr>
        <p:spPr>
          <a:xfrm>
            <a:off x="231914" y="580213"/>
            <a:ext cx="4197796" cy="63094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indent="-228600"/>
            <a:endParaRPr lang="en-US" sz="900" dirty="0">
              <a:solidFill>
                <a:srgbClr val="002060"/>
              </a:solidFill>
              <a:latin typeface="Century Gothic" panose="020B0502020202020204" pitchFamily="34" charset="0"/>
            </a:endParaRPr>
          </a:p>
          <a:p>
            <a:pPr indent="-228600"/>
            <a:endParaRPr lang="en-US" sz="800" dirty="0">
              <a:solidFill>
                <a:srgbClr val="002060"/>
              </a:solidFill>
              <a:latin typeface="Century Gothic" panose="020B0502020202020204" pitchFamily="34" charset="0"/>
            </a:endParaRPr>
          </a:p>
          <a:p>
            <a:pPr lvl="0" indent="-228600">
              <a:buNone/>
            </a:pPr>
            <a:endParaRPr lang="en-US" sz="900" dirty="0">
              <a:solidFill>
                <a:srgbClr val="002060"/>
              </a:solidFill>
              <a:latin typeface="Century Gothic" panose="020B0502020202020204" pitchFamily="34" charset="0"/>
            </a:endParaRPr>
          </a:p>
          <a:p>
            <a:pPr lvl="0" indent="-228600">
              <a:buNone/>
            </a:pPr>
            <a:endParaRPr lang="en-US" sz="900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338882" y="485237"/>
            <a:ext cx="4003963" cy="103874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indent="-228600"/>
            <a:endParaRPr lang="en-US" sz="900" dirty="0">
              <a:solidFill>
                <a:srgbClr val="002060"/>
              </a:solidFill>
              <a:latin typeface="Century Gothic" panose="020B0502020202020204" pitchFamily="34" charset="0"/>
            </a:endParaRPr>
          </a:p>
          <a:p>
            <a:pPr indent="-228600"/>
            <a:endParaRPr lang="en-US" sz="1050" dirty="0">
              <a:solidFill>
                <a:srgbClr val="002060"/>
              </a:solidFill>
              <a:latin typeface="Century Gothic" panose="020B0502020202020204" pitchFamily="34" charset="0"/>
            </a:endParaRPr>
          </a:p>
          <a:p>
            <a:pPr indent="-228600"/>
            <a:endParaRPr lang="en-US" sz="1050" dirty="0">
              <a:solidFill>
                <a:srgbClr val="002060"/>
              </a:solidFill>
              <a:latin typeface="Century Gothic" panose="020B0502020202020204" pitchFamily="34" charset="0"/>
            </a:endParaRPr>
          </a:p>
          <a:p>
            <a:pPr indent="-228600"/>
            <a:endParaRPr lang="en-US" sz="1050" dirty="0">
              <a:solidFill>
                <a:srgbClr val="002060"/>
              </a:solidFill>
              <a:latin typeface="Century Gothic" panose="020B0502020202020204" pitchFamily="34" charset="0"/>
            </a:endParaRPr>
          </a:p>
          <a:p>
            <a:pPr lvl="0" indent="-228600">
              <a:buNone/>
            </a:pPr>
            <a:endParaRPr lang="en-US" sz="1050" dirty="0">
              <a:solidFill>
                <a:srgbClr val="002060"/>
              </a:solidFill>
              <a:latin typeface="Century Gothic" panose="020B0502020202020204" pitchFamily="34" charset="0"/>
            </a:endParaRPr>
          </a:p>
          <a:p>
            <a:pPr lvl="0" indent="-228600">
              <a:buNone/>
            </a:pPr>
            <a:endParaRPr lang="en-US" sz="1050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2249948" y="3405425"/>
            <a:ext cx="2271593" cy="25391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050" dirty="0">
                <a:solidFill>
                  <a:srgbClr val="002060"/>
                </a:solidFill>
                <a:latin typeface="Century Gothic" panose="020B0502020202020204" pitchFamily="34" charset="0"/>
              </a:rPr>
              <a:t> </a:t>
            </a:r>
          </a:p>
        </p:txBody>
      </p:sp>
      <p:sp>
        <p:nvSpPr>
          <p:cNvPr id="64" name="TextBox 63"/>
          <p:cNvSpPr txBox="1"/>
          <p:nvPr/>
        </p:nvSpPr>
        <p:spPr>
          <a:xfrm>
            <a:off x="360142" y="645433"/>
            <a:ext cx="4069568" cy="156966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lvl="0" indent="-228600">
              <a:buNone/>
            </a:pPr>
            <a:r>
              <a:rPr lang="en-US" sz="800" dirty="0">
                <a:solidFill>
                  <a:srgbClr val="002060"/>
                </a:solidFill>
                <a:latin typeface="Century Gothic" panose="020B0502020202020204" pitchFamily="34" charset="0"/>
              </a:rPr>
              <a:t>Launceston carnival – Saturday 12</a:t>
            </a:r>
            <a:r>
              <a:rPr lang="en-US" sz="800" baseline="30000" dirty="0">
                <a:solidFill>
                  <a:srgbClr val="002060"/>
                </a:solidFill>
                <a:latin typeface="Century Gothic" panose="020B0502020202020204" pitchFamily="34" charset="0"/>
              </a:rPr>
              <a:t>th</a:t>
            </a:r>
            <a:r>
              <a:rPr lang="en-US" sz="800" dirty="0">
                <a:solidFill>
                  <a:srgbClr val="002060"/>
                </a:solidFill>
                <a:latin typeface="Century Gothic" panose="020B0502020202020204" pitchFamily="34" charset="0"/>
              </a:rPr>
              <a:t> October</a:t>
            </a:r>
          </a:p>
          <a:p>
            <a:pPr lvl="0" indent="-228600">
              <a:buNone/>
            </a:pPr>
            <a:r>
              <a:rPr lang="en-US" sz="800" dirty="0">
                <a:solidFill>
                  <a:srgbClr val="002060"/>
                </a:solidFill>
                <a:latin typeface="Century Gothic" panose="020B0502020202020204" pitchFamily="34" charset="0"/>
              </a:rPr>
              <a:t>Nasal flu vaccinations Tuesday 22</a:t>
            </a:r>
            <a:r>
              <a:rPr lang="en-US" sz="800" baseline="30000" dirty="0">
                <a:solidFill>
                  <a:srgbClr val="002060"/>
                </a:solidFill>
                <a:latin typeface="Century Gothic" panose="020B0502020202020204" pitchFamily="34" charset="0"/>
              </a:rPr>
              <a:t>nd</a:t>
            </a:r>
            <a:r>
              <a:rPr lang="en-US" sz="800" dirty="0">
                <a:solidFill>
                  <a:srgbClr val="002060"/>
                </a:solidFill>
                <a:latin typeface="Century Gothic" panose="020B0502020202020204" pitchFamily="34" charset="0"/>
              </a:rPr>
              <a:t> October</a:t>
            </a:r>
          </a:p>
          <a:p>
            <a:pPr lvl="0" indent="-228600">
              <a:buNone/>
            </a:pPr>
            <a:r>
              <a:rPr lang="en-US" sz="800" dirty="0">
                <a:solidFill>
                  <a:srgbClr val="002060"/>
                </a:solidFill>
                <a:latin typeface="Century Gothic" panose="020B0502020202020204" pitchFamily="34" charset="0"/>
              </a:rPr>
              <a:t>‘Read with me’ – parents/children whole school reading session - Wednesday  23</a:t>
            </a:r>
            <a:r>
              <a:rPr lang="en-US" sz="800" baseline="30000" dirty="0">
                <a:solidFill>
                  <a:srgbClr val="002060"/>
                </a:solidFill>
                <a:latin typeface="Century Gothic" panose="020B0502020202020204" pitchFamily="34" charset="0"/>
              </a:rPr>
              <a:t>rd</a:t>
            </a:r>
            <a:r>
              <a:rPr lang="en-US" sz="800" dirty="0">
                <a:solidFill>
                  <a:srgbClr val="002060"/>
                </a:solidFill>
                <a:latin typeface="Century Gothic" panose="020B0502020202020204" pitchFamily="34" charset="0"/>
              </a:rPr>
              <a:t>  October 9.05am</a:t>
            </a:r>
          </a:p>
          <a:p>
            <a:pPr lvl="0" indent="-228600">
              <a:buNone/>
            </a:pPr>
            <a:r>
              <a:rPr lang="en-US" sz="800" dirty="0">
                <a:solidFill>
                  <a:srgbClr val="002060"/>
                </a:solidFill>
                <a:latin typeface="Century Gothic" panose="020B0502020202020204" pitchFamily="34" charset="0"/>
              </a:rPr>
              <a:t>Halloween disco (PTA) – Thursday 24</a:t>
            </a:r>
            <a:r>
              <a:rPr lang="en-US" sz="800" baseline="30000" dirty="0">
                <a:solidFill>
                  <a:srgbClr val="002060"/>
                </a:solidFill>
                <a:latin typeface="Century Gothic" panose="020B0502020202020204" pitchFamily="34" charset="0"/>
              </a:rPr>
              <a:t>th</a:t>
            </a:r>
            <a:r>
              <a:rPr lang="en-US" sz="800" dirty="0">
                <a:solidFill>
                  <a:srgbClr val="002060"/>
                </a:solidFill>
                <a:latin typeface="Century Gothic" panose="020B0502020202020204" pitchFamily="34" charset="0"/>
              </a:rPr>
              <a:t> October</a:t>
            </a:r>
          </a:p>
          <a:p>
            <a:pPr lvl="0" indent="-228600">
              <a:buNone/>
            </a:pPr>
            <a:r>
              <a:rPr lang="en-US" sz="800" dirty="0">
                <a:solidFill>
                  <a:srgbClr val="FF0000"/>
                </a:solidFill>
                <a:latin typeface="Century Gothic" panose="020B0502020202020204" pitchFamily="34" charset="0"/>
              </a:rPr>
              <a:t>INSET - Friday 25</a:t>
            </a:r>
            <a:r>
              <a:rPr lang="en-US" sz="800" baseline="30000" dirty="0">
                <a:solidFill>
                  <a:srgbClr val="FF0000"/>
                </a:solidFill>
                <a:latin typeface="Century Gothic" panose="020B0502020202020204" pitchFamily="34" charset="0"/>
              </a:rPr>
              <a:t>th</a:t>
            </a:r>
            <a:r>
              <a:rPr lang="en-US" sz="800" dirty="0">
                <a:solidFill>
                  <a:srgbClr val="FF0000"/>
                </a:solidFill>
                <a:latin typeface="Century Gothic" panose="020B0502020202020204" pitchFamily="34" charset="0"/>
              </a:rPr>
              <a:t> October (School is closed for children)</a:t>
            </a:r>
          </a:p>
          <a:p>
            <a:pPr lvl="0" indent="-228600">
              <a:buNone/>
            </a:pPr>
            <a:r>
              <a:rPr lang="en-US" sz="800" dirty="0">
                <a:solidFill>
                  <a:srgbClr val="002060"/>
                </a:solidFill>
                <a:latin typeface="Century Gothic" panose="020B0502020202020204" pitchFamily="34" charset="0"/>
              </a:rPr>
              <a:t>Book Fayre at school – Mon 11</a:t>
            </a:r>
            <a:r>
              <a:rPr lang="en-US" sz="800" baseline="30000" dirty="0">
                <a:solidFill>
                  <a:srgbClr val="002060"/>
                </a:solidFill>
                <a:latin typeface="Century Gothic" panose="020B0502020202020204" pitchFamily="34" charset="0"/>
              </a:rPr>
              <a:t>th</a:t>
            </a:r>
            <a:r>
              <a:rPr lang="en-US" sz="800" dirty="0">
                <a:solidFill>
                  <a:srgbClr val="002060"/>
                </a:solidFill>
                <a:latin typeface="Century Gothic" panose="020B0502020202020204" pitchFamily="34" charset="0"/>
              </a:rPr>
              <a:t> Nov – 18</a:t>
            </a:r>
            <a:r>
              <a:rPr lang="en-US" sz="800" baseline="30000" dirty="0">
                <a:solidFill>
                  <a:srgbClr val="002060"/>
                </a:solidFill>
                <a:latin typeface="Century Gothic" panose="020B0502020202020204" pitchFamily="34" charset="0"/>
              </a:rPr>
              <a:t>th</a:t>
            </a:r>
            <a:r>
              <a:rPr lang="en-US" sz="800" dirty="0">
                <a:solidFill>
                  <a:srgbClr val="002060"/>
                </a:solidFill>
                <a:latin typeface="Century Gothic" panose="020B0502020202020204" pitchFamily="34" charset="0"/>
              </a:rPr>
              <a:t> Nov</a:t>
            </a:r>
          </a:p>
          <a:p>
            <a:pPr indent="-228600"/>
            <a:r>
              <a:rPr lang="en-US" sz="800" dirty="0">
                <a:solidFill>
                  <a:srgbClr val="002060"/>
                </a:solidFill>
                <a:latin typeface="Century Gothic" panose="020B0502020202020204" pitchFamily="34" charset="0"/>
              </a:rPr>
              <a:t>Wednesday 4</a:t>
            </a:r>
            <a:r>
              <a:rPr lang="en-US" sz="800" baseline="30000" dirty="0">
                <a:solidFill>
                  <a:srgbClr val="002060"/>
                </a:solidFill>
                <a:latin typeface="Century Gothic" panose="020B0502020202020204" pitchFamily="34" charset="0"/>
              </a:rPr>
              <a:t>th</a:t>
            </a:r>
            <a:r>
              <a:rPr lang="en-US" sz="800" dirty="0">
                <a:solidFill>
                  <a:srgbClr val="002060"/>
                </a:solidFill>
                <a:latin typeface="Century Gothic" panose="020B0502020202020204" pitchFamily="34" charset="0"/>
              </a:rPr>
              <a:t> December / Wednesday 11</a:t>
            </a:r>
            <a:r>
              <a:rPr lang="en-US" sz="800" baseline="30000" dirty="0">
                <a:solidFill>
                  <a:srgbClr val="002060"/>
                </a:solidFill>
                <a:latin typeface="Century Gothic" panose="020B0502020202020204" pitchFamily="34" charset="0"/>
              </a:rPr>
              <a:t>th</a:t>
            </a:r>
            <a:r>
              <a:rPr lang="en-US" sz="800" dirty="0">
                <a:solidFill>
                  <a:srgbClr val="002060"/>
                </a:solidFill>
                <a:latin typeface="Century Gothic" panose="020B0502020202020204" pitchFamily="34" charset="0"/>
              </a:rPr>
              <a:t> December – Acorns and Birch visit to the Woodland Skill Centre  </a:t>
            </a:r>
          </a:p>
          <a:p>
            <a:pPr indent="-228600"/>
            <a:r>
              <a:rPr lang="en-US" sz="800" dirty="0">
                <a:solidFill>
                  <a:srgbClr val="002060"/>
                </a:solidFill>
                <a:latin typeface="Century Gothic" panose="020B0502020202020204" pitchFamily="34" charset="0"/>
              </a:rPr>
              <a:t>PTA Bingo! 6</a:t>
            </a:r>
            <a:r>
              <a:rPr lang="en-US" sz="800" baseline="30000" dirty="0">
                <a:solidFill>
                  <a:srgbClr val="002060"/>
                </a:solidFill>
                <a:latin typeface="Century Gothic" panose="020B0502020202020204" pitchFamily="34" charset="0"/>
              </a:rPr>
              <a:t>th</a:t>
            </a:r>
            <a:r>
              <a:rPr lang="en-US" sz="800" dirty="0">
                <a:solidFill>
                  <a:srgbClr val="002060"/>
                </a:solidFill>
                <a:latin typeface="Century Gothic" panose="020B0502020202020204" pitchFamily="34" charset="0"/>
              </a:rPr>
              <a:t> Dec – Boyton Parish hall</a:t>
            </a:r>
          </a:p>
          <a:p>
            <a:pPr lvl="0" indent="-228600">
              <a:buNone/>
            </a:pPr>
            <a:r>
              <a:rPr lang="en-US" sz="800" dirty="0">
                <a:solidFill>
                  <a:srgbClr val="002060"/>
                </a:solidFill>
                <a:latin typeface="Century Gothic" panose="020B0502020202020204" pitchFamily="34" charset="0"/>
              </a:rPr>
              <a:t>Family Christmas lunch  – Wednesday 18</a:t>
            </a:r>
            <a:r>
              <a:rPr lang="en-US" sz="800" baseline="30000" dirty="0">
                <a:solidFill>
                  <a:srgbClr val="002060"/>
                </a:solidFill>
                <a:latin typeface="Century Gothic" panose="020B0502020202020204" pitchFamily="34" charset="0"/>
              </a:rPr>
              <a:t>th</a:t>
            </a:r>
            <a:r>
              <a:rPr lang="en-US" sz="800" dirty="0">
                <a:solidFill>
                  <a:srgbClr val="002060"/>
                </a:solidFill>
                <a:latin typeface="Century Gothic" panose="020B0502020202020204" pitchFamily="34" charset="0"/>
              </a:rPr>
              <a:t> December (More details to follow!)</a:t>
            </a:r>
          </a:p>
          <a:p>
            <a:pPr lvl="0" indent="-228600">
              <a:buNone/>
            </a:pPr>
            <a:r>
              <a:rPr lang="en-US" sz="800" dirty="0">
                <a:solidFill>
                  <a:srgbClr val="FF0000"/>
                </a:solidFill>
                <a:latin typeface="Century Gothic" panose="020B0502020202020204" pitchFamily="34" charset="0"/>
              </a:rPr>
              <a:t>School breaks up for Christmas! – Friday 20</a:t>
            </a:r>
            <a:r>
              <a:rPr lang="en-US" sz="800" baseline="30000" dirty="0">
                <a:solidFill>
                  <a:srgbClr val="FF0000"/>
                </a:solidFill>
                <a:latin typeface="Century Gothic" panose="020B0502020202020204" pitchFamily="34" charset="0"/>
              </a:rPr>
              <a:t>th</a:t>
            </a:r>
            <a:r>
              <a:rPr lang="en-US" sz="800" dirty="0">
                <a:solidFill>
                  <a:srgbClr val="FF0000"/>
                </a:solidFill>
                <a:latin typeface="Century Gothic" panose="020B0502020202020204" pitchFamily="34" charset="0"/>
              </a:rPr>
              <a:t> December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527BAD7-DA86-5F58-3854-4C8937E82BFB}"/>
              </a:ext>
            </a:extLst>
          </p:cNvPr>
          <p:cNvSpPr txBox="1"/>
          <p:nvPr/>
        </p:nvSpPr>
        <p:spPr>
          <a:xfrm>
            <a:off x="5203659" y="1064576"/>
            <a:ext cx="26289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Launceston Carnival - meeting from 5pm for 6pm judging.</a:t>
            </a:r>
            <a:endParaRPr lang="en-GB" sz="11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5E71D42-3D75-F55F-B992-020C7E82078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42788" y="1523983"/>
            <a:ext cx="671859" cy="89359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D3FB986-2A6E-A04E-3BE8-BD35C25CA9B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903118" y="1338496"/>
            <a:ext cx="1079082" cy="107908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1AD5F6F-01B7-B76B-E43D-09A0BADE443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019028" y="236572"/>
            <a:ext cx="893058" cy="1193691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81;p12"/>
          <p:cNvSpPr txBox="1">
            <a:spLocks noGrp="1"/>
          </p:cNvSpPr>
          <p:nvPr>
            <p:ph type="title"/>
          </p:nvPr>
        </p:nvSpPr>
        <p:spPr>
          <a:xfrm>
            <a:off x="218661" y="523461"/>
            <a:ext cx="4410776" cy="2895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72839"/>
              <a:buNone/>
            </a:pPr>
            <a:r>
              <a:rPr lang="en-GB" b="1" dirty="0"/>
              <a:t>Useful Information</a:t>
            </a:r>
            <a:endParaRPr dirty="0"/>
          </a:p>
        </p:txBody>
      </p:sp>
      <p:sp>
        <p:nvSpPr>
          <p:cNvPr id="19" name="Google Shape;183;p12"/>
          <p:cNvSpPr txBox="1">
            <a:spLocks noGrp="1"/>
          </p:cNvSpPr>
          <p:nvPr>
            <p:ph type="body" idx="2"/>
          </p:nvPr>
        </p:nvSpPr>
        <p:spPr>
          <a:xfrm>
            <a:off x="218983" y="834020"/>
            <a:ext cx="2994428" cy="15542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77500" lnSpcReduction="20000"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GB" sz="1000" b="1" dirty="0">
                <a:latin typeface="Century Gothic" panose="020B0502020202020204" pitchFamily="34" charset="0"/>
                <a:ea typeface="Arial"/>
                <a:cs typeface="Arial"/>
                <a:sym typeface="Arial"/>
              </a:rPr>
              <a:t>Safeguarding</a:t>
            </a:r>
            <a:endParaRPr dirty="0">
              <a:latin typeface="Century Gothic" panose="020B0502020202020204" pitchFamily="34" charset="0"/>
            </a:endParaRPr>
          </a:p>
          <a:p>
            <a:pPr marL="457200" lvl="0" indent="-285235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892"/>
              <a:buChar char="●"/>
            </a:pPr>
            <a:r>
              <a:rPr lang="en-GB" sz="1000" dirty="0">
                <a:latin typeface="Century Gothic" panose="020B0502020202020204" pitchFamily="34" charset="0"/>
                <a:ea typeface="Arial"/>
                <a:cs typeface="Arial"/>
                <a:sym typeface="Arial"/>
              </a:rPr>
              <a:t>All children have a right to be safe, no matter who they are or what their circumstances.</a:t>
            </a:r>
            <a:endParaRPr dirty="0">
              <a:latin typeface="Century Gothic" panose="020B0502020202020204" pitchFamily="34" charset="0"/>
            </a:endParaRPr>
          </a:p>
          <a:p>
            <a:pPr marL="457200" lvl="0" indent="-285235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92"/>
              <a:buChar char="●"/>
            </a:pPr>
            <a:r>
              <a:rPr lang="en-GB" sz="1000" dirty="0">
                <a:latin typeface="Century Gothic" panose="020B0502020202020204" pitchFamily="34" charset="0"/>
                <a:ea typeface="Arial"/>
                <a:cs typeface="Arial"/>
                <a:sym typeface="Arial"/>
              </a:rPr>
              <a:t>Keeping children safe is everyone’s responsibility.</a:t>
            </a:r>
            <a:endParaRPr dirty="0">
              <a:latin typeface="Century Gothic" panose="020B0502020202020204" pitchFamily="34" charset="0"/>
            </a:endParaRPr>
          </a:p>
          <a:p>
            <a:pPr marL="457200" lvl="0" indent="-285235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92"/>
              <a:buChar char="●"/>
            </a:pPr>
            <a:r>
              <a:rPr lang="en-GB" sz="1000" dirty="0">
                <a:latin typeface="Century Gothic" panose="020B0502020202020204" pitchFamily="34" charset="0"/>
                <a:ea typeface="Arial"/>
                <a:cs typeface="Arial"/>
                <a:sym typeface="Arial"/>
              </a:rPr>
              <a:t>If you are concerned about a child, please speak to one of the Designated safeguarding Leads. If a child is in immediate danger contact the police on 999.</a:t>
            </a:r>
            <a:endParaRPr dirty="0">
              <a:latin typeface="Century Gothic" panose="020B0502020202020204" pitchFamily="34" charset="0"/>
            </a:endParaRPr>
          </a:p>
        </p:txBody>
      </p:sp>
      <p:sp>
        <p:nvSpPr>
          <p:cNvPr id="20" name="Google Shape;184;p12"/>
          <p:cNvSpPr txBox="1">
            <a:spLocks noGrp="1"/>
          </p:cNvSpPr>
          <p:nvPr>
            <p:ph type="body" idx="3"/>
          </p:nvPr>
        </p:nvSpPr>
        <p:spPr>
          <a:xfrm>
            <a:off x="219331" y="2984964"/>
            <a:ext cx="4177125" cy="2455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GB" sz="1000" b="1" dirty="0">
                <a:latin typeface="Arial"/>
                <a:ea typeface="Arial"/>
                <a:cs typeface="Arial"/>
                <a:sym typeface="Arial"/>
              </a:rPr>
              <a:t>Useful numbers</a:t>
            </a:r>
            <a:endParaRPr sz="1000" dirty="0"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23" name="Google Shape;187;p12"/>
          <p:cNvGraphicFramePr/>
          <p:nvPr>
            <p:extLst>
              <p:ext uri="{D42A27DB-BD31-4B8C-83A1-F6EECF244321}">
                <p14:modId xmlns:p14="http://schemas.microsoft.com/office/powerpoint/2010/main" val="4071933517"/>
              </p:ext>
            </p:extLst>
          </p:nvPr>
        </p:nvGraphicFramePr>
        <p:xfrm>
          <a:off x="292917" y="3336925"/>
          <a:ext cx="4106806" cy="1524060"/>
        </p:xfrm>
        <a:graphic>
          <a:graphicData uri="http://schemas.openxmlformats.org/drawingml/2006/table">
            <a:tbl>
              <a:tblPr firstRow="1" bandRow="1">
                <a:noFill/>
                <a:tableStyleId>{19042899-C1F2-4D6B-8FD2-2E47A5AB8F73}</a:tableStyleId>
              </a:tblPr>
              <a:tblGrid>
                <a:gridCol w="205340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5340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80889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 b="0" u="none" strike="noStrike" cap="none">
                          <a:solidFill>
                            <a:srgbClr val="002353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Early Help Hub</a:t>
                      </a:r>
                      <a:endParaRPr/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BCE2B3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BCE2B3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BCE2B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BCE2B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2F2DF"/>
                    </a:solidFill>
                  </a:tcPr>
                </a:tc>
                <a:tc>
                  <a:txBody>
                    <a:bodyPr/>
                    <a:lstStyle/>
                    <a:p>
                      <a:pPr marL="173038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-GB" sz="800" b="0" u="none" strike="noStrike" cap="none">
                          <a:solidFill>
                            <a:schemeClr val="accent2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01872 322277</a:t>
                      </a:r>
                      <a:endParaRPr/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BCE2B3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BCE2B3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BCE2B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BCE2B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2F2D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0889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 b="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Citizens Advice</a:t>
                      </a:r>
                      <a:endParaRPr sz="800" b="0" u="none" strike="noStrike" cap="none">
                        <a:solidFill>
                          <a:srgbClr val="002353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BCE2B3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BCE2B3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BCE2B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BCE2B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173038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-GB" sz="800" b="0" u="none" strike="noStrike" cap="none" dirty="0">
                          <a:latin typeface="Arial"/>
                          <a:ea typeface="Arial"/>
                          <a:cs typeface="Arial"/>
                          <a:sym typeface="Arial"/>
                        </a:rPr>
                        <a:t>0344 411 1444</a:t>
                      </a:r>
                      <a:endParaRPr dirty="0"/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BCE2B3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BCE2B3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BCE2B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BCE2B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0889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 b="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NSPCC</a:t>
                      </a:r>
                      <a:endParaRPr sz="800" b="0" u="none" strike="noStrike" cap="none">
                        <a:solidFill>
                          <a:srgbClr val="002353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BCE2B3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BCE2B3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BCE2B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BCE2B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2F2DF"/>
                    </a:solidFill>
                  </a:tcPr>
                </a:tc>
                <a:tc>
                  <a:txBody>
                    <a:bodyPr/>
                    <a:lstStyle/>
                    <a:p>
                      <a:pPr marL="173038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-GB" sz="800" b="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0808 800 5000</a:t>
                      </a:r>
                      <a:endParaRPr/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BCE2B3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BCE2B3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BCE2B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BCE2B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2F2D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0889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 b="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Childline</a:t>
                      </a:r>
                      <a:endParaRPr sz="800" b="0" u="none" strike="noStrike" cap="none">
                        <a:solidFill>
                          <a:srgbClr val="002353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BCE2B3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BCE2B3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BCE2B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BCE2B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173038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-GB" sz="800" b="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0800 1111</a:t>
                      </a:r>
                      <a:endParaRPr/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BCE2B3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BCE2B3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BCE2B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BCE2B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0889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Addiction: Drug and Alcohol support</a:t>
                      </a:r>
                      <a:endParaRPr sz="800" b="0" u="none" strike="noStrike" cap="none">
                        <a:solidFill>
                          <a:srgbClr val="002353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BCE2B3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BCE2B3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BCE2B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BCE2B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2F2D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-GB" sz="8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01579 340616 (24hrs)</a:t>
                      </a:r>
                      <a:endParaRPr sz="800" b="0" u="none" strike="noStrike" cap="none">
                        <a:solidFill>
                          <a:srgbClr val="002353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BCE2B3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BCE2B3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BCE2B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BCE2B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2F2D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4249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Multi-Agency Referral Unit (MARU)</a:t>
                      </a:r>
                      <a:endParaRPr sz="800" b="0" u="none" strike="noStrike" cap="none">
                        <a:solidFill>
                          <a:srgbClr val="002353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BCE2B3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BCE2B3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BCE2B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BCE2B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-GB" sz="800" u="none" strike="noStrike" cap="none" dirty="0">
                          <a:latin typeface="Arial"/>
                          <a:ea typeface="Arial"/>
                          <a:cs typeface="Arial"/>
                          <a:sym typeface="Arial"/>
                        </a:rPr>
                        <a:t>0300 123 1116 </a:t>
                      </a:r>
                      <a:br>
                        <a:rPr lang="en-GB" sz="800" u="none" strike="noStrike" cap="none" dirty="0">
                          <a:latin typeface="Arial"/>
                          <a:ea typeface="Arial"/>
                          <a:cs typeface="Arial"/>
                          <a:sym typeface="Arial"/>
                        </a:rPr>
                      </a:br>
                      <a:r>
                        <a:rPr lang="en-GB" sz="800" u="none" strike="noStrike" cap="none" dirty="0">
                          <a:latin typeface="Arial"/>
                          <a:ea typeface="Arial"/>
                          <a:cs typeface="Arial"/>
                          <a:sym typeface="Arial"/>
                        </a:rPr>
                        <a:t>(If you are concerned about a child’s safety)</a:t>
                      </a:r>
                      <a:endParaRPr sz="800" b="0" u="none" strike="noStrike" cap="none" dirty="0">
                        <a:solidFill>
                          <a:srgbClr val="002353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BCE2B3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BCE2B3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BCE2B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BCE2B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26" name="Rectangle 25"/>
          <p:cNvSpPr/>
          <p:nvPr/>
        </p:nvSpPr>
        <p:spPr>
          <a:xfrm>
            <a:off x="4697896" y="2388227"/>
            <a:ext cx="4293704" cy="37485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Google Shape;182;p12"/>
          <p:cNvSpPr txBox="1">
            <a:spLocks noGrp="1"/>
          </p:cNvSpPr>
          <p:nvPr>
            <p:ph type="body" idx="1"/>
          </p:nvPr>
        </p:nvSpPr>
        <p:spPr>
          <a:xfrm>
            <a:off x="4792754" y="306998"/>
            <a:ext cx="4097023" cy="4252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77500" lnSpcReduction="20000"/>
          </a:bodyPr>
          <a:lstStyle/>
          <a:p>
            <a:pPr marL="0" lvl="0" indent="0">
              <a:buSzPct val="99310"/>
              <a:buNone/>
            </a:pPr>
            <a:r>
              <a:rPr lang="en-US" sz="2400" b="1" dirty="0">
                <a:solidFill>
                  <a:schemeClr val="accent1"/>
                </a:solidFill>
                <a:latin typeface="Century Gothic" panose="020B0502020202020204" pitchFamily="34" charset="0"/>
                <a:ea typeface="Arial"/>
                <a:cs typeface="Arial"/>
                <a:sym typeface="Arial"/>
              </a:rPr>
              <a:t>School Clubs</a:t>
            </a:r>
            <a:endParaRPr lang="en-US" sz="1100" dirty="0">
              <a:latin typeface="Century Gothic" panose="020B0502020202020204" pitchFamily="34" charset="0"/>
            </a:endParaRPr>
          </a:p>
          <a:p>
            <a:pPr marL="0" lvl="0" indent="0">
              <a:spcBef>
                <a:spcPts val="1200"/>
              </a:spcBef>
              <a:buSzPct val="205714"/>
              <a:buNone/>
            </a:pPr>
            <a:r>
              <a:rPr lang="en-US" sz="1300" b="1" dirty="0">
                <a:latin typeface="Century Gothic" panose="020B0502020202020204" pitchFamily="34" charset="0"/>
                <a:ea typeface="Arial"/>
                <a:cs typeface="Arial"/>
                <a:sym typeface="Arial"/>
              </a:rPr>
              <a:t>Breakfast Club:</a:t>
            </a:r>
            <a:endParaRPr lang="en-US" sz="1300" dirty="0">
              <a:latin typeface="Century Gothic" panose="020B0502020202020204" pitchFamily="34" charset="0"/>
            </a:endParaRPr>
          </a:p>
          <a:p>
            <a:pPr marL="0" lvl="0" indent="0">
              <a:spcBef>
                <a:spcPts val="1200"/>
              </a:spcBef>
              <a:buSzPct val="205714"/>
              <a:buNone/>
            </a:pPr>
            <a:r>
              <a:rPr lang="en-US" sz="1300" dirty="0">
                <a:latin typeface="Century Gothic" panose="020B0502020202020204" pitchFamily="34" charset="0"/>
                <a:ea typeface="Arial"/>
                <a:cs typeface="Arial"/>
                <a:sym typeface="Arial"/>
              </a:rPr>
              <a:t>At Boyton, we are really lucky to have a fantastic Breakfast Club run by Tracy. Children can be dropped off from 8.15am and have a choice of breakfasts including cereals, toast, etc. It costs £2 a session. If you would like to book your child in, please let </a:t>
            </a:r>
            <a:r>
              <a:rPr lang="en-US" sz="1300" dirty="0" err="1">
                <a:latin typeface="Century Gothic" panose="020B0502020202020204" pitchFamily="34" charset="0"/>
                <a:ea typeface="Arial"/>
                <a:cs typeface="Arial"/>
                <a:sym typeface="Arial"/>
              </a:rPr>
              <a:t>Mrs</a:t>
            </a:r>
            <a:r>
              <a:rPr lang="en-US" sz="1300" dirty="0">
                <a:latin typeface="Century Gothic" panose="020B0502020202020204" pitchFamily="34" charset="0"/>
                <a:ea typeface="Arial"/>
                <a:cs typeface="Arial"/>
                <a:sym typeface="Arial"/>
              </a:rPr>
              <a:t> Basford in the school office know.</a:t>
            </a:r>
          </a:p>
          <a:p>
            <a:pPr marL="0" lvl="0" indent="0">
              <a:spcBef>
                <a:spcPts val="1200"/>
              </a:spcBef>
              <a:buSzPct val="205714"/>
              <a:buNone/>
            </a:pPr>
            <a:r>
              <a:rPr lang="en-US" sz="1300" dirty="0">
                <a:latin typeface="Century Gothic" panose="020B0502020202020204" pitchFamily="34" charset="0"/>
                <a:cs typeface="Arial"/>
                <a:sym typeface="Arial"/>
              </a:rPr>
              <a:t>secretary@boyton.cornwall.sch.uk</a:t>
            </a:r>
            <a:endParaRPr lang="en-US" sz="1300" dirty="0">
              <a:latin typeface="Century Gothic" panose="020B0502020202020204" pitchFamily="34" charset="0"/>
            </a:endParaRPr>
          </a:p>
          <a:p>
            <a:pPr marL="0" lvl="0" indent="0">
              <a:spcBef>
                <a:spcPts val="1200"/>
              </a:spcBef>
              <a:buSzPct val="205714"/>
              <a:buNone/>
            </a:pPr>
            <a:r>
              <a:rPr lang="en-US" sz="1700" b="1" dirty="0">
                <a:latin typeface="Century Gothic" panose="020B0502020202020204" pitchFamily="34" charset="0"/>
                <a:ea typeface="Arial"/>
                <a:cs typeface="Arial"/>
                <a:sym typeface="Arial"/>
              </a:rPr>
              <a:t>After School Clubs    Autumn Term 2024:</a:t>
            </a:r>
          </a:p>
          <a:p>
            <a:pPr marL="0" lvl="0" indent="0">
              <a:lnSpc>
                <a:spcPct val="120000"/>
              </a:lnSpc>
              <a:buSzPct val="261818"/>
              <a:buNone/>
            </a:pPr>
            <a:endParaRPr lang="en-US" sz="1400" b="1" dirty="0">
              <a:solidFill>
                <a:schemeClr val="accent1"/>
              </a:solidFill>
              <a:latin typeface="Century Gothic" panose="020B0502020202020204" pitchFamily="34" charset="0"/>
              <a:ea typeface="Arial"/>
              <a:cs typeface="Arial"/>
              <a:sym typeface="Arial"/>
            </a:endParaRPr>
          </a:p>
          <a:p>
            <a:pPr marL="0" lvl="0" indent="0">
              <a:lnSpc>
                <a:spcPct val="120000"/>
              </a:lnSpc>
              <a:buSzPct val="261818"/>
              <a:buNone/>
            </a:pPr>
            <a:r>
              <a:rPr lang="en-US" sz="1400" b="1" dirty="0">
                <a:solidFill>
                  <a:schemeClr val="accent1"/>
                </a:solidFill>
                <a:latin typeface="Century Gothic" panose="020B0502020202020204" pitchFamily="34" charset="0"/>
                <a:ea typeface="Arial"/>
                <a:cs typeface="Arial"/>
                <a:sym typeface="Arial"/>
              </a:rPr>
              <a:t>Monday</a:t>
            </a:r>
            <a:endParaRPr lang="en-US" sz="1400" b="1" dirty="0">
              <a:latin typeface="Century Gothic" panose="020B0502020202020204" pitchFamily="34" charset="0"/>
              <a:ea typeface="Arial"/>
              <a:cs typeface="Arial"/>
              <a:sym typeface="Arial"/>
            </a:endParaRPr>
          </a:p>
          <a:p>
            <a:pPr marL="0" lvl="0" indent="0">
              <a:lnSpc>
                <a:spcPct val="120000"/>
              </a:lnSpc>
              <a:buSzPct val="261818"/>
              <a:buNone/>
            </a:pPr>
            <a:r>
              <a:rPr lang="en-US" sz="1400" dirty="0">
                <a:latin typeface="Century Gothic" panose="020B0502020202020204" pitchFamily="34" charset="0"/>
                <a:ea typeface="Arial"/>
                <a:cs typeface="Arial"/>
                <a:sym typeface="Arial"/>
              </a:rPr>
              <a:t>Eco / Sustainability club  – Jo Williams</a:t>
            </a:r>
          </a:p>
          <a:p>
            <a:pPr marL="0" lvl="0" indent="0">
              <a:lnSpc>
                <a:spcPct val="120000"/>
              </a:lnSpc>
              <a:buSzPct val="261818"/>
              <a:buNone/>
            </a:pPr>
            <a:endParaRPr lang="en-US" sz="1400" dirty="0">
              <a:latin typeface="Century Gothic" panose="020B0502020202020204" pitchFamily="34" charset="0"/>
              <a:ea typeface="Arial"/>
              <a:cs typeface="Arial"/>
              <a:sym typeface="Arial"/>
            </a:endParaRPr>
          </a:p>
          <a:p>
            <a:pPr marL="0" lvl="0" indent="0">
              <a:lnSpc>
                <a:spcPct val="120000"/>
              </a:lnSpc>
              <a:buSzPct val="261818"/>
              <a:buNone/>
            </a:pPr>
            <a:r>
              <a:rPr lang="en-US" sz="1400" b="1" dirty="0">
                <a:solidFill>
                  <a:schemeClr val="accent1"/>
                </a:solidFill>
                <a:latin typeface="Century Gothic" panose="020B0502020202020204" pitchFamily="34" charset="0"/>
                <a:ea typeface="Arial"/>
                <a:cs typeface="Arial"/>
                <a:sym typeface="Arial"/>
              </a:rPr>
              <a:t>Tuesday</a:t>
            </a:r>
            <a:endParaRPr lang="en-US" sz="1400" b="1" dirty="0">
              <a:latin typeface="Century Gothic" panose="020B0502020202020204" pitchFamily="34" charset="0"/>
              <a:ea typeface="Arial"/>
              <a:cs typeface="Arial"/>
              <a:sym typeface="Arial"/>
            </a:endParaRPr>
          </a:p>
          <a:p>
            <a:pPr marL="0" lvl="0" indent="0">
              <a:lnSpc>
                <a:spcPct val="120000"/>
              </a:lnSpc>
              <a:buSzPct val="261818"/>
              <a:buNone/>
            </a:pPr>
            <a:r>
              <a:rPr lang="en-US" sz="1400" dirty="0">
                <a:latin typeface="Century Gothic" panose="020B0502020202020204" pitchFamily="34" charset="0"/>
                <a:ea typeface="Arial"/>
                <a:cs typeface="Arial"/>
                <a:sym typeface="Arial"/>
              </a:rPr>
              <a:t>Film club - Miss Kinver</a:t>
            </a:r>
          </a:p>
          <a:p>
            <a:pPr marL="0" lvl="0" indent="0">
              <a:lnSpc>
                <a:spcPct val="120000"/>
              </a:lnSpc>
              <a:buSzPct val="261818"/>
              <a:buNone/>
            </a:pPr>
            <a:endParaRPr lang="en-US" sz="1400" dirty="0">
              <a:latin typeface="Century Gothic" panose="020B0502020202020204" pitchFamily="34" charset="0"/>
              <a:ea typeface="Arial"/>
              <a:cs typeface="Arial"/>
              <a:sym typeface="Arial"/>
            </a:endParaRPr>
          </a:p>
          <a:p>
            <a:pPr marL="0" lvl="0" indent="0">
              <a:lnSpc>
                <a:spcPct val="120000"/>
              </a:lnSpc>
              <a:buSzPct val="261818"/>
              <a:buNone/>
            </a:pPr>
            <a:r>
              <a:rPr lang="en-US" sz="1400" b="1" dirty="0">
                <a:solidFill>
                  <a:schemeClr val="accent1"/>
                </a:solidFill>
                <a:latin typeface="Century Gothic" panose="020B0502020202020204" pitchFamily="34" charset="0"/>
                <a:ea typeface="Arial"/>
                <a:cs typeface="Arial"/>
                <a:sym typeface="Arial"/>
              </a:rPr>
              <a:t>Thursday</a:t>
            </a:r>
            <a:r>
              <a:rPr lang="en-US" sz="1400" b="1" dirty="0">
                <a:latin typeface="Century Gothic" panose="020B0502020202020204" pitchFamily="34" charset="0"/>
                <a:ea typeface="Arial"/>
                <a:cs typeface="Arial"/>
                <a:sym typeface="Arial"/>
              </a:rPr>
              <a:t> </a:t>
            </a:r>
          </a:p>
          <a:p>
            <a:pPr marL="0" lvl="0" indent="0">
              <a:lnSpc>
                <a:spcPct val="120000"/>
              </a:lnSpc>
              <a:buSzPct val="261818"/>
              <a:buNone/>
            </a:pPr>
            <a:r>
              <a:rPr lang="en-US" sz="1400" dirty="0">
                <a:latin typeface="Century Gothic" panose="020B0502020202020204" pitchFamily="34" charset="0"/>
                <a:ea typeface="Arial"/>
                <a:cs typeface="Arial"/>
                <a:sym typeface="Arial"/>
              </a:rPr>
              <a:t>Board game club – </a:t>
            </a:r>
            <a:r>
              <a:rPr lang="en-US" sz="1400" dirty="0" err="1">
                <a:latin typeface="Century Gothic" panose="020B0502020202020204" pitchFamily="34" charset="0"/>
                <a:ea typeface="Arial"/>
                <a:cs typeface="Arial"/>
                <a:sym typeface="Arial"/>
              </a:rPr>
              <a:t>Mrs</a:t>
            </a:r>
            <a:r>
              <a:rPr lang="en-US" sz="1400" dirty="0">
                <a:latin typeface="Century Gothic" panose="020B0502020202020204" pitchFamily="34" charset="0"/>
                <a:ea typeface="Arial"/>
                <a:cs typeface="Arial"/>
                <a:sym typeface="Arial"/>
              </a:rPr>
              <a:t> Davies</a:t>
            </a:r>
          </a:p>
          <a:p>
            <a:pPr marL="0" lvl="0" indent="0">
              <a:lnSpc>
                <a:spcPct val="120000"/>
              </a:lnSpc>
              <a:buSzPct val="261818"/>
              <a:buNone/>
            </a:pPr>
            <a:endParaRPr lang="en-US" sz="1400" dirty="0">
              <a:latin typeface="Century Gothic" panose="020B0502020202020204" pitchFamily="34" charset="0"/>
              <a:ea typeface="Arial"/>
              <a:cs typeface="Arial"/>
              <a:sym typeface="Arial"/>
            </a:endParaRPr>
          </a:p>
          <a:p>
            <a:pPr marL="0" lvl="0" indent="0">
              <a:lnSpc>
                <a:spcPct val="120000"/>
              </a:lnSpc>
              <a:buSzPct val="261818"/>
              <a:buNone/>
            </a:pPr>
            <a:endParaRPr lang="en-US" sz="1400" dirty="0">
              <a:latin typeface="Century Gothic" panose="020B0502020202020204" pitchFamily="34" charset="0"/>
              <a:ea typeface="Arial"/>
              <a:cs typeface="Arial"/>
              <a:sym typeface="Arial"/>
            </a:endParaRPr>
          </a:p>
          <a:p>
            <a:pPr marL="0" lvl="0" indent="0">
              <a:lnSpc>
                <a:spcPct val="120000"/>
              </a:lnSpc>
              <a:buSzPct val="261818"/>
              <a:buNone/>
            </a:pPr>
            <a:r>
              <a:rPr lang="en-US" sz="1100" dirty="0">
                <a:latin typeface="Arial"/>
                <a:ea typeface="Arial"/>
                <a:cs typeface="Arial"/>
                <a:sym typeface="Arial"/>
              </a:rPr>
              <a:t>	</a:t>
            </a:r>
            <a:endParaRPr lang="en-US" sz="1000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ct val="261818"/>
              <a:buNone/>
            </a:pPr>
            <a:endParaRPr sz="1100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ct val="261818"/>
              <a:buNone/>
            </a:pPr>
            <a:endParaRPr sz="1100" dirty="0"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407706" y="1526918"/>
            <a:ext cx="776498" cy="51573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067187" y="2156126"/>
            <a:ext cx="146739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b="1" dirty="0">
                <a:solidFill>
                  <a:srgbClr val="002060"/>
                </a:solidFill>
              </a:rPr>
              <a:t>Jane Gilman</a:t>
            </a:r>
          </a:p>
          <a:p>
            <a:pPr algn="ctr"/>
            <a:r>
              <a:rPr lang="en-US" sz="800" dirty="0"/>
              <a:t>Deputy Safeguarding Lead</a:t>
            </a:r>
            <a:endParaRPr lang="en-GB" sz="8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334757" y="443828"/>
            <a:ext cx="814908" cy="541245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3086976" y="1111421"/>
            <a:ext cx="146739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b="1" dirty="0">
                <a:solidFill>
                  <a:srgbClr val="002060"/>
                </a:solidFill>
              </a:rPr>
              <a:t>Katherine Davies</a:t>
            </a:r>
          </a:p>
          <a:p>
            <a:pPr algn="ctr"/>
            <a:r>
              <a:rPr lang="en-US" sz="800" dirty="0"/>
              <a:t>Safeguarding Lead</a:t>
            </a:r>
            <a:endParaRPr lang="en-GB" sz="800" dirty="0"/>
          </a:p>
        </p:txBody>
      </p:sp>
    </p:spTree>
    <p:extLst>
      <p:ext uri="{BB962C8B-B14F-4D97-AF65-F5344CB8AC3E}">
        <p14:creationId xmlns:p14="http://schemas.microsoft.com/office/powerpoint/2010/main" val="25899387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4"/>
          <p:cNvSpPr txBox="1">
            <a:spLocks noGrp="1"/>
          </p:cNvSpPr>
          <p:nvPr>
            <p:ph type="title"/>
          </p:nvPr>
        </p:nvSpPr>
        <p:spPr>
          <a:xfrm>
            <a:off x="301413" y="674391"/>
            <a:ext cx="4860414" cy="18213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br>
              <a:rPr lang="en-GB" sz="800" dirty="0"/>
            </a:br>
            <a:br>
              <a:rPr lang="en-GB" sz="800" dirty="0"/>
            </a:br>
            <a:br>
              <a:rPr lang="en-GB" sz="800" dirty="0"/>
            </a:br>
            <a:br>
              <a:rPr lang="en-GB" sz="800" dirty="0"/>
            </a:br>
            <a:br>
              <a:rPr lang="en-GB" sz="800" dirty="0"/>
            </a:br>
            <a:br>
              <a:rPr lang="en-GB" sz="800" dirty="0"/>
            </a:br>
            <a:br>
              <a:rPr lang="en-GB" sz="800" dirty="0"/>
            </a:br>
            <a:br>
              <a:rPr lang="en-GB" sz="800" dirty="0"/>
            </a:br>
            <a:endParaRPr sz="850" dirty="0"/>
          </a:p>
        </p:txBody>
      </p:sp>
      <p:sp>
        <p:nvSpPr>
          <p:cNvPr id="119" name="Google Shape;119;p4"/>
          <p:cNvSpPr txBox="1">
            <a:spLocks noGrp="1"/>
          </p:cNvSpPr>
          <p:nvPr>
            <p:ph type="body" idx="1"/>
          </p:nvPr>
        </p:nvSpPr>
        <p:spPr>
          <a:xfrm>
            <a:off x="203931" y="80003"/>
            <a:ext cx="5922921" cy="73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114300" indent="0"/>
            <a:r>
              <a:rPr lang="en-GB" b="1" dirty="0"/>
              <a:t>Chestnut Class 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425609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52702683"/>
              </p:ext>
            </p:extLst>
          </p:nvPr>
        </p:nvGraphicFramePr>
        <p:xfrm>
          <a:off x="309012" y="711898"/>
          <a:ext cx="5548450" cy="391835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crobat Document" r:id="rId2" imgW="8010283" imgH="5657850" progId="Acrobat.Document.DC">
                  <p:embed/>
                </p:oleObj>
              </mc:Choice>
              <mc:Fallback>
                <p:oleObj name="Acrobat Document" r:id="rId2" imgW="8010283" imgH="5657850" progId="Acrobat.Document.DC">
                  <p:embed/>
                  <p:pic>
                    <p:nvPicPr>
                      <p:cNvPr id="2" name="Object 1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309012" y="711898"/>
                        <a:ext cx="5548450" cy="391835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Google Shape;119;p4"/>
          <p:cNvSpPr txBox="1">
            <a:spLocks noGrp="1"/>
          </p:cNvSpPr>
          <p:nvPr>
            <p:ph type="body" idx="1"/>
          </p:nvPr>
        </p:nvSpPr>
        <p:spPr>
          <a:xfrm>
            <a:off x="309012" y="0"/>
            <a:ext cx="5270557" cy="73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1143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GB" b="1" dirty="0">
                <a:solidFill>
                  <a:srgbClr val="002060"/>
                </a:solidFill>
              </a:rPr>
              <a:t>School Calendar 2023/2024</a:t>
            </a:r>
            <a:endParaRPr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4042152"/>
      </p:ext>
    </p:extLst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Custom 1">
      <a:dk1>
        <a:srgbClr val="002353"/>
      </a:dk1>
      <a:lt1>
        <a:srgbClr val="FFFFFF"/>
      </a:lt1>
      <a:dk2>
        <a:srgbClr val="002353"/>
      </a:dk2>
      <a:lt2>
        <a:srgbClr val="EEEEEE"/>
      </a:lt2>
      <a:accent1>
        <a:srgbClr val="5AB846"/>
      </a:accent1>
      <a:accent2>
        <a:srgbClr val="002353"/>
      </a:accent2>
      <a:accent3>
        <a:srgbClr val="73C363"/>
      </a:accent3>
      <a:accent4>
        <a:srgbClr val="57A5D1"/>
      </a:accent4>
      <a:accent5>
        <a:srgbClr val="E63E33"/>
      </a:accent5>
      <a:accent6>
        <a:srgbClr val="563B1F"/>
      </a:accent6>
      <a:hlink>
        <a:srgbClr val="4185F4"/>
      </a:hlink>
      <a:folHlink>
        <a:srgbClr val="4185F4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a23f5b66-3840-4e1e-bbf4-a8a71da3a9d8" xsi:nil="true"/>
    <MigrationWizIdVersion xmlns="a23f5b66-3840-4e1e-bbf4-a8a71da3a9d8" xsi:nil="true"/>
    <MigrationWizId xmlns="a23f5b66-3840-4e1e-bbf4-a8a71da3a9d8" xsi:nil="true"/>
    <MigrationWizIdPermissions xmlns="a23f5b66-3840-4e1e-bbf4-a8a71da3a9d8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6062DFDC95B3B40A915C5E3E9BFDE7F" ma:contentTypeVersion="18" ma:contentTypeDescription="Create a new document." ma:contentTypeScope="" ma:versionID="bb65ad3902a71256b44bacd5239bafd2">
  <xsd:schema xmlns:xsd="http://www.w3.org/2001/XMLSchema" xmlns:xs="http://www.w3.org/2001/XMLSchema" xmlns:p="http://schemas.microsoft.com/office/2006/metadata/properties" xmlns:ns3="a23f5b66-3840-4e1e-bbf4-a8a71da3a9d8" xmlns:ns4="35a2f9dc-02cb-4385-a433-69c157b29386" targetNamespace="http://schemas.microsoft.com/office/2006/metadata/properties" ma:root="true" ma:fieldsID="543d8b662e35f00ff12dd2fce5e034b4" ns3:_="" ns4:_="">
    <xsd:import namespace="a23f5b66-3840-4e1e-bbf4-a8a71da3a9d8"/>
    <xsd:import namespace="35a2f9dc-02cb-4385-a433-69c157b29386"/>
    <xsd:element name="properties">
      <xsd:complexType>
        <xsd:sequence>
          <xsd:element name="documentManagement">
            <xsd:complexType>
              <xsd:all>
                <xsd:element ref="ns3:MediaServiceDateTaken" minOccurs="0"/>
                <xsd:element ref="ns3:MigrationWizId" minOccurs="0"/>
                <xsd:element ref="ns3:MigrationWizIdPermissions" minOccurs="0"/>
                <xsd:element ref="ns3:MigrationWizIdVersion" minOccurs="0"/>
                <xsd:element ref="ns3:_activity" minOccurs="0"/>
                <xsd:element ref="ns3:MediaServiceMetadata" minOccurs="0"/>
                <xsd:element ref="ns3:MediaServiceFastMetadata" minOccurs="0"/>
                <xsd:element ref="ns3:MediaServiceSearchProperties" minOccurs="0"/>
                <xsd:element ref="ns3:MediaServiceObjectDetectorVersions" minOccurs="0"/>
                <xsd:element ref="ns3:MediaServiceSystemTags" minOccurs="0"/>
                <xsd:element ref="ns3:MediaServiceGenerationTime" minOccurs="0"/>
                <xsd:element ref="ns3:MediaServiceEventHashCode" minOccurs="0"/>
                <xsd:element ref="ns3:MediaLengthInSeconds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Location" minOccurs="0"/>
                <xsd:element ref="ns3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23f5b66-3840-4e1e-bbf4-a8a71da3a9d8" elementFormDefault="qualified">
    <xsd:import namespace="http://schemas.microsoft.com/office/2006/documentManagement/types"/>
    <xsd:import namespace="http://schemas.microsoft.com/office/infopath/2007/PartnerControls"/>
    <xsd:element name="MediaServiceDateTaken" ma:index="8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igrationWizId" ma:index="9" nillable="true" ma:displayName="MigrationWizId" ma:internalName="MigrationWizId">
      <xsd:simpleType>
        <xsd:restriction base="dms:Text"/>
      </xsd:simpleType>
    </xsd:element>
    <xsd:element name="MigrationWizIdPermissions" ma:index="10" nillable="true" ma:displayName="MigrationWizIdPermissions" ma:internalName="MigrationWizIdPermissions">
      <xsd:simpleType>
        <xsd:restriction base="dms:Text"/>
      </xsd:simpleType>
    </xsd:element>
    <xsd:element name="MigrationWizIdVersion" ma:index="11" nillable="true" ma:displayName="MigrationWizIdVersion" ma:internalName="MigrationWizIdVersion">
      <xsd:simpleType>
        <xsd:restriction base="dms:Text"/>
      </xsd:simpleType>
    </xsd:element>
    <xsd:element name="_activity" ma:index="12" nillable="true" ma:displayName="_activity" ma:hidden="true" ma:internalName="_activity" ma:readOnly="false">
      <xsd:simpleType>
        <xsd:restriction base="dms:Note"/>
      </xsd:simpleType>
    </xsd:element>
    <xsd:element name="MediaServiceMetadata" ma:index="13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4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6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ystemTags" ma:index="17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4" nillable="true" ma:displayName="Location" ma:indexed="true" ma:internalName="MediaServiceLocation" ma:readOnly="true">
      <xsd:simpleType>
        <xsd:restriction base="dms:Text"/>
      </xsd:simpleType>
    </xsd:element>
    <xsd:element name="MediaServiceOCR" ma:index="2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5a2f9dc-02cb-4385-a433-69c157b29386" elementFormDefault="qualified">
    <xsd:import namespace="http://schemas.microsoft.com/office/2006/documentManagement/types"/>
    <xsd:import namespace="http://schemas.microsoft.com/office/infopath/2007/PartnerControls"/>
    <xsd:element name="SharedWithUsers" ma:index="2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23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BAB08BDF-E351-4E60-B74C-097ECBD607E1}">
  <ds:schemaRefs>
    <ds:schemaRef ds:uri="http://schemas.microsoft.com/office/2006/documentManagement/types"/>
    <ds:schemaRef ds:uri="http://schemas.microsoft.com/office/2006/metadata/properties"/>
    <ds:schemaRef ds:uri="a23f5b66-3840-4e1e-bbf4-a8a71da3a9d8"/>
    <ds:schemaRef ds:uri="http://purl.org/dc/elements/1.1/"/>
    <ds:schemaRef ds:uri="http://purl.org/dc/dcmitype/"/>
    <ds:schemaRef ds:uri="http://purl.org/dc/terms/"/>
    <ds:schemaRef ds:uri="http://schemas.microsoft.com/office/infopath/2007/PartnerControls"/>
    <ds:schemaRef ds:uri="35a2f9dc-02cb-4385-a433-69c157b29386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AC9829E1-0E44-43ED-A86F-191F10E3507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351BF8F-7995-465A-8E43-60E18058298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23f5b66-3840-4e1e-bbf4-a8a71da3a9d8"/>
    <ds:schemaRef ds:uri="35a2f9dc-02cb-4385-a433-69c157b2938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712</Words>
  <Application>Microsoft Office PowerPoint</Application>
  <PresentationFormat>On-screen Show (16:9)</PresentationFormat>
  <Paragraphs>96</Paragraphs>
  <Slides>6</Slides>
  <Notes>4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Calibri Light</vt:lpstr>
      <vt:lpstr>Arial</vt:lpstr>
      <vt:lpstr>Century Gothic</vt:lpstr>
      <vt:lpstr>Simple Light</vt:lpstr>
      <vt:lpstr>Acrobat Document</vt:lpstr>
      <vt:lpstr>PowerPoint Presentation</vt:lpstr>
      <vt:lpstr>PowerPoint Presentation</vt:lpstr>
      <vt:lpstr>Dates for Your Diary </vt:lpstr>
      <vt:lpstr>Useful Information</vt:lpstr>
      <vt:lpstr>       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Katherine Davies</dc:creator>
  <cp:lastModifiedBy>Katherine Davies (Boyton)</cp:lastModifiedBy>
  <cp:revision>1012</cp:revision>
  <cp:lastPrinted>2023-07-07T11:04:13Z</cp:lastPrinted>
  <dcterms:modified xsi:type="dcterms:W3CDTF">2024-10-09T20:36:50Z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0x01010026062DFDC95B3B40A915C5E3E9BFDE7F</vt:lpwstr>
  </property>
</Properties>
</file>