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6" r:id="rId5"/>
    <p:sldId id="270" r:id="rId6"/>
    <p:sldId id="258" r:id="rId7"/>
    <p:sldId id="287" r:id="rId8"/>
    <p:sldId id="320" r:id="rId9"/>
    <p:sldId id="296" r:id="rId10"/>
  </p:sldIdLst>
  <p:sldSz cx="9144000" cy="5143500" type="screen16x9"/>
  <p:notesSz cx="6797675" cy="9926638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557F3D8-9DAB-4AF2-809E-4FDB074E6D9A}">
          <p14:sldIdLst>
            <p14:sldId id="256"/>
            <p14:sldId id="270"/>
            <p14:sldId id="258"/>
            <p14:sldId id="287"/>
            <p14:sldId id="320"/>
          </p14:sldIdLst>
        </p14:section>
        <p14:section name="Untitled Section" id="{720262A2-7391-4F60-B698-54C987704702}">
          <p14:sldIdLst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gxdMTj2ovAYs8e6KXyCCyugGld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F9999"/>
    <a:srgbClr val="FFCCCC"/>
    <a:srgbClr val="FFCCFF"/>
    <a:srgbClr val="FF99FF"/>
    <a:srgbClr val="FF99CC"/>
    <a:srgbClr val="66CC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629932-7554-477F-93DA-69EDDF1DB747}" v="4" dt="2024-10-09T20:35:26.418"/>
  </p1510:revLst>
</p1510:revInfo>
</file>

<file path=ppt/tableStyles.xml><?xml version="1.0" encoding="utf-8"?>
<a:tblStyleLst xmlns:a="http://schemas.openxmlformats.org/drawingml/2006/main" def="{19042899-C1F2-4D6B-8FD2-2E47A5AB8F73}">
  <a:tblStyle styleId="{19042899-C1F2-4D6B-8FD2-2E47A5AB8F73}" styleName="Table_0">
    <a:wholeTbl>
      <a:tcTxStyle b="off" i="off">
        <a:font>
          <a:latin typeface="Palatino Linotype"/>
          <a:ea typeface="Palatino Linotype"/>
          <a:cs typeface="Palatino Linotype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F3E8"/>
          </a:solidFill>
        </a:fill>
      </a:tcStyle>
    </a:wholeTbl>
    <a:band1H>
      <a:tcTxStyle/>
      <a:tcStyle>
        <a:tcBdr/>
        <a:fill>
          <a:solidFill>
            <a:srgbClr val="D0E6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E6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Palatino Linotype"/>
          <a:ea typeface="Palatino Linotype"/>
          <a:cs typeface="Palatino Linotype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5332" autoAdjust="0"/>
  </p:normalViewPr>
  <p:slideViewPr>
    <p:cSldViewPr snapToGrid="0">
      <p:cViewPr>
        <p:scale>
          <a:sx n="101" d="100"/>
          <a:sy n="101" d="100"/>
        </p:scale>
        <p:origin x="116" y="-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3" Type="http://schemas.openxmlformats.org/officeDocument/2006/relationships/customXml" Target="../customXml/item3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40" Type="http://customschemas.google.com/relationships/presentationmetadata" Target="meta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10" Type="http://schemas.openxmlformats.org/officeDocument/2006/relationships/slide" Target="slides/slide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erine Davies (Boyton)" userId="3a16dd00-c80e-4c31-8203-2cc85e692121" providerId="ADAL" clId="{81629932-7554-477F-93DA-69EDDF1DB747}"/>
    <pc:docChg chg="undo custSel modSld">
      <pc:chgData name="Katherine Davies (Boyton)" userId="3a16dd00-c80e-4c31-8203-2cc85e692121" providerId="ADAL" clId="{81629932-7554-477F-93DA-69EDDF1DB747}" dt="2024-10-09T20:36:47.566" v="391" actId="6549"/>
      <pc:docMkLst>
        <pc:docMk/>
      </pc:docMkLst>
      <pc:sldChg chg="addSp delSp modSp mod">
        <pc:chgData name="Katherine Davies (Boyton)" userId="3a16dd00-c80e-4c31-8203-2cc85e692121" providerId="ADAL" clId="{81629932-7554-477F-93DA-69EDDF1DB747}" dt="2024-10-09T20:35:47.031" v="280" actId="1076"/>
        <pc:sldMkLst>
          <pc:docMk/>
          <pc:sldMk cId="0" sldId="258"/>
        </pc:sldMkLst>
        <pc:spChg chg="del mod">
          <ac:chgData name="Katherine Davies (Boyton)" userId="3a16dd00-c80e-4c31-8203-2cc85e692121" providerId="ADAL" clId="{81629932-7554-477F-93DA-69EDDF1DB747}" dt="2024-10-09T20:30:37.075" v="194"/>
          <ac:spMkLst>
            <pc:docMk/>
            <pc:sldMk cId="0" sldId="258"/>
            <ac:spMk id="4" creationId="{00000000-0000-0000-0000-000000000000}"/>
          </ac:spMkLst>
        </pc:spChg>
        <pc:spChg chg="add mod">
          <ac:chgData name="Katherine Davies (Boyton)" userId="3a16dd00-c80e-4c31-8203-2cc85e692121" providerId="ADAL" clId="{81629932-7554-477F-93DA-69EDDF1DB747}" dt="2024-10-09T20:32:50.337" v="271" actId="6549"/>
          <ac:spMkLst>
            <pc:docMk/>
            <pc:sldMk cId="0" sldId="258"/>
            <ac:spMk id="5" creationId="{E527BAD7-DA86-5F58-3854-4C8937E82BFB}"/>
          </ac:spMkLst>
        </pc:spChg>
        <pc:spChg chg="mod">
          <ac:chgData name="Katherine Davies (Boyton)" userId="3a16dd00-c80e-4c31-8203-2cc85e692121" providerId="ADAL" clId="{81629932-7554-477F-93DA-69EDDF1DB747}" dt="2024-10-09T20:30:35.840" v="192" actId="20577"/>
          <ac:spMkLst>
            <pc:docMk/>
            <pc:sldMk cId="0" sldId="258"/>
            <ac:spMk id="64" creationId="{00000000-0000-0000-0000-000000000000}"/>
          </ac:spMkLst>
        </pc:spChg>
        <pc:picChg chg="del">
          <ac:chgData name="Katherine Davies (Boyton)" userId="3a16dd00-c80e-4c31-8203-2cc85e692121" providerId="ADAL" clId="{81629932-7554-477F-93DA-69EDDF1DB747}" dt="2024-10-09T20:30:12.911" v="171" actId="478"/>
          <ac:picMkLst>
            <pc:docMk/>
            <pc:sldMk cId="0" sldId="258"/>
            <ac:picMk id="2" creationId="{00000000-0000-0000-0000-000000000000}"/>
          </ac:picMkLst>
        </pc:picChg>
        <pc:picChg chg="del">
          <ac:chgData name="Katherine Davies (Boyton)" userId="3a16dd00-c80e-4c31-8203-2cc85e692121" providerId="ADAL" clId="{81629932-7554-477F-93DA-69EDDF1DB747}" dt="2024-10-09T20:30:10.427" v="170" actId="478"/>
          <ac:picMkLst>
            <pc:docMk/>
            <pc:sldMk cId="0" sldId="258"/>
            <ac:picMk id="3" creationId="{00000000-0000-0000-0000-000000000000}"/>
          </ac:picMkLst>
        </pc:picChg>
        <pc:picChg chg="add mod">
          <ac:chgData name="Katherine Davies (Boyton)" userId="3a16dd00-c80e-4c31-8203-2cc85e692121" providerId="ADAL" clId="{81629932-7554-477F-93DA-69EDDF1DB747}" dt="2024-10-09T20:33:57.639" v="274" actId="1076"/>
          <ac:picMkLst>
            <pc:docMk/>
            <pc:sldMk cId="0" sldId="258"/>
            <ac:picMk id="6" creationId="{B5E71D42-3D75-F55F-B992-020C7E82078C}"/>
          </ac:picMkLst>
        </pc:picChg>
        <pc:picChg chg="add mod">
          <ac:chgData name="Katherine Davies (Boyton)" userId="3a16dd00-c80e-4c31-8203-2cc85e692121" providerId="ADAL" clId="{81629932-7554-477F-93DA-69EDDF1DB747}" dt="2024-10-09T20:34:55.763" v="277" actId="1076"/>
          <ac:picMkLst>
            <pc:docMk/>
            <pc:sldMk cId="0" sldId="258"/>
            <ac:picMk id="7" creationId="{AD3FB986-2A6E-A04E-3BE8-BD35C25CA9B0}"/>
          </ac:picMkLst>
        </pc:picChg>
        <pc:picChg chg="add mod">
          <ac:chgData name="Katherine Davies (Boyton)" userId="3a16dd00-c80e-4c31-8203-2cc85e692121" providerId="ADAL" clId="{81629932-7554-477F-93DA-69EDDF1DB747}" dt="2024-10-09T20:35:47.031" v="280" actId="1076"/>
          <ac:picMkLst>
            <pc:docMk/>
            <pc:sldMk cId="0" sldId="258"/>
            <ac:picMk id="8" creationId="{D1AD5F6F-01B7-B76B-E43D-09A0BADE4432}"/>
          </ac:picMkLst>
        </pc:picChg>
      </pc:sldChg>
      <pc:sldChg chg="modSp mod">
        <pc:chgData name="Katherine Davies (Boyton)" userId="3a16dd00-c80e-4c31-8203-2cc85e692121" providerId="ADAL" clId="{81629932-7554-477F-93DA-69EDDF1DB747}" dt="2024-10-09T20:36:47.566" v="391" actId="6549"/>
        <pc:sldMkLst>
          <pc:docMk/>
          <pc:sldMk cId="2824988379" sldId="270"/>
        </pc:sldMkLst>
        <pc:spChg chg="mod">
          <ac:chgData name="Katherine Davies (Boyton)" userId="3a16dd00-c80e-4c31-8203-2cc85e692121" providerId="ADAL" clId="{81629932-7554-477F-93DA-69EDDF1DB747}" dt="2024-10-09T20:36:47.566" v="391" actId="6549"/>
          <ac:spMkLst>
            <pc:docMk/>
            <pc:sldMk cId="2824988379" sldId="270"/>
            <ac:spMk id="4" creationId="{00000000-0000-0000-0000-000000000000}"/>
          </ac:spMkLst>
        </pc:spChg>
        <pc:picChg chg="mod">
          <ac:chgData name="Katherine Davies (Boyton)" userId="3a16dd00-c80e-4c31-8203-2cc85e692121" providerId="ADAL" clId="{81629932-7554-477F-93DA-69EDDF1DB747}" dt="2024-10-09T20:28:04.741" v="54" actId="1076"/>
          <ac:picMkLst>
            <pc:docMk/>
            <pc:sldMk cId="2824988379" sldId="270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05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60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secretary@boyton.cornwall.sch.uk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4"/>
          <p:cNvSpPr/>
          <p:nvPr/>
        </p:nvSpPr>
        <p:spPr>
          <a:xfrm>
            <a:off x="0" y="4461468"/>
            <a:ext cx="9144000" cy="6820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14" descr="A picture containing vector graphics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 t="35495" r="41240" b="29551"/>
          <a:stretch/>
        </p:blipFill>
        <p:spPr>
          <a:xfrm>
            <a:off x="3026561" y="0"/>
            <a:ext cx="611744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4"/>
          <p:cNvPicPr preferRelativeResize="0"/>
          <p:nvPr/>
        </p:nvPicPr>
        <p:blipFill rotWithShape="1">
          <a:blip r:embed="rId3">
            <a:alphaModFix amt="33000"/>
          </a:blip>
          <a:srcRect l="22152" t="9368" r="35951" b="11718"/>
          <a:stretch/>
        </p:blipFill>
        <p:spPr>
          <a:xfrm>
            <a:off x="402725" y="4692754"/>
            <a:ext cx="3761830" cy="41748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4"/>
          <p:cNvSpPr/>
          <p:nvPr/>
        </p:nvSpPr>
        <p:spPr>
          <a:xfrm>
            <a:off x="0" y="4742400"/>
            <a:ext cx="9144000" cy="401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14"/>
          <p:cNvPicPr preferRelativeResize="0"/>
          <p:nvPr/>
        </p:nvPicPr>
        <p:blipFill rotWithShape="1">
          <a:blip r:embed="rId3">
            <a:alphaModFix/>
          </a:blip>
          <a:srcRect l="73940" t="23720" r="6384" b="26362"/>
          <a:stretch/>
        </p:blipFill>
        <p:spPr>
          <a:xfrm>
            <a:off x="392710" y="922320"/>
            <a:ext cx="1838023" cy="2747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18;p14"/>
          <p:cNvGrpSpPr/>
          <p:nvPr/>
        </p:nvGrpSpPr>
        <p:grpSpPr>
          <a:xfrm>
            <a:off x="507449" y="3489711"/>
            <a:ext cx="3000015" cy="887108"/>
            <a:chOff x="4494803" y="2743564"/>
            <a:chExt cx="4055586" cy="1199242"/>
          </a:xfrm>
        </p:grpSpPr>
        <p:pic>
          <p:nvPicPr>
            <p:cNvPr id="19" name="Google Shape;19;p14" descr="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356472" y="2748889"/>
              <a:ext cx="1193917" cy="1193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20;p14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886133" y="2743564"/>
              <a:ext cx="1272926" cy="11939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14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494803" y="2746455"/>
              <a:ext cx="1193917" cy="119391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14"/>
          <p:cNvSpPr txBox="1"/>
          <p:nvPr/>
        </p:nvSpPr>
        <p:spPr>
          <a:xfrm>
            <a:off x="4946561" y="4751365"/>
            <a:ext cx="4505404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en-GB" sz="1050" b="0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Email: </a:t>
            </a:r>
            <a:r>
              <a:rPr lang="en-GB" sz="1050" b="0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secretary@boyton.cornwall.sch.uk</a:t>
            </a:r>
            <a:r>
              <a:rPr lang="en-GB" sz="1050" b="0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Tel: 01566 772484</a:t>
            </a:r>
            <a:endParaRPr/>
          </a:p>
        </p:txBody>
      </p:sp>
      <p:sp>
        <p:nvSpPr>
          <p:cNvPr id="23" name="Google Shape;23;p14"/>
          <p:cNvSpPr/>
          <p:nvPr/>
        </p:nvSpPr>
        <p:spPr>
          <a:xfrm>
            <a:off x="7974624" y="223205"/>
            <a:ext cx="923192" cy="923192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l="5430" t="9368" r="82283" b="11718"/>
          <a:stretch/>
        </p:blipFill>
        <p:spPr>
          <a:xfrm>
            <a:off x="8020982" y="544797"/>
            <a:ext cx="834518" cy="315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6"/>
          <p:cNvSpPr/>
          <p:nvPr/>
        </p:nvSpPr>
        <p:spPr>
          <a:xfrm>
            <a:off x="175203" y="271897"/>
            <a:ext cx="4322618" cy="2253673"/>
          </a:xfrm>
          <a:prstGeom prst="roundRect">
            <a:avLst>
              <a:gd name="adj" fmla="val 22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6"/>
          <p:cNvSpPr/>
          <p:nvPr/>
        </p:nvSpPr>
        <p:spPr>
          <a:xfrm>
            <a:off x="175203" y="2662669"/>
            <a:ext cx="4322618" cy="2253673"/>
          </a:xfrm>
          <a:prstGeom prst="roundRect">
            <a:avLst>
              <a:gd name="adj" fmla="val 22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4682259" y="271897"/>
            <a:ext cx="4322618" cy="2253673"/>
          </a:xfrm>
          <a:prstGeom prst="roundRect">
            <a:avLst>
              <a:gd name="adj" fmla="val 22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4682259" y="2662669"/>
            <a:ext cx="4322618" cy="2253673"/>
          </a:xfrm>
          <a:prstGeom prst="roundRect">
            <a:avLst>
              <a:gd name="adj" fmla="val 22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title"/>
          </p:nvPr>
        </p:nvSpPr>
        <p:spPr>
          <a:xfrm>
            <a:off x="357594" y="428642"/>
            <a:ext cx="2782482" cy="36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6"/>
          <p:cNvSpPr txBox="1">
            <a:spLocks noGrp="1"/>
          </p:cNvSpPr>
          <p:nvPr>
            <p:ph type="body" idx="1"/>
          </p:nvPr>
        </p:nvSpPr>
        <p:spPr>
          <a:xfrm>
            <a:off x="357594" y="853212"/>
            <a:ext cx="3999900" cy="150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2"/>
          </p:nvPr>
        </p:nvSpPr>
        <p:spPr>
          <a:xfrm>
            <a:off x="4858376" y="853212"/>
            <a:ext cx="3999900" cy="150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3"/>
          </p:nvPr>
        </p:nvSpPr>
        <p:spPr>
          <a:xfrm>
            <a:off x="357044" y="3182220"/>
            <a:ext cx="4000500" cy="158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05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4"/>
          </p:nvPr>
        </p:nvSpPr>
        <p:spPr>
          <a:xfrm>
            <a:off x="4858326" y="3182220"/>
            <a:ext cx="4000500" cy="158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050"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200"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200"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5"/>
          </p:nvPr>
        </p:nvSpPr>
        <p:spPr>
          <a:xfrm>
            <a:off x="4858326" y="427905"/>
            <a:ext cx="290931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6"/>
          </p:nvPr>
        </p:nvSpPr>
        <p:spPr>
          <a:xfrm>
            <a:off x="357621" y="2792850"/>
            <a:ext cx="40005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7"/>
          </p:nvPr>
        </p:nvSpPr>
        <p:spPr>
          <a:xfrm>
            <a:off x="4857749" y="2792850"/>
            <a:ext cx="3538104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7" descr="A picture containing vector graphics&#10;&#10;Description automatically generated"/>
          <p:cNvPicPr preferRelativeResize="0"/>
          <p:nvPr/>
        </p:nvPicPr>
        <p:blipFill rotWithShape="1">
          <a:blip r:embed="rId2">
            <a:alphaModFix amt="20000"/>
          </a:blip>
          <a:srcRect t="35495" r="41240" b="29551"/>
          <a:stretch/>
        </p:blipFill>
        <p:spPr>
          <a:xfrm>
            <a:off x="3026561" y="0"/>
            <a:ext cx="61174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/>
          <p:nvPr/>
        </p:nvSpPr>
        <p:spPr>
          <a:xfrm>
            <a:off x="301211" y="105064"/>
            <a:ext cx="5621752" cy="4377554"/>
          </a:xfrm>
          <a:prstGeom prst="roundRect">
            <a:avLst>
              <a:gd name="adj" fmla="val 2267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17"/>
          <p:cNvSpPr txBox="1">
            <a:spLocks noGrp="1"/>
          </p:cNvSpPr>
          <p:nvPr>
            <p:ph type="title"/>
          </p:nvPr>
        </p:nvSpPr>
        <p:spPr>
          <a:xfrm>
            <a:off x="434308" y="974035"/>
            <a:ext cx="5270753" cy="159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1"/>
          </p:nvPr>
        </p:nvSpPr>
        <p:spPr>
          <a:xfrm>
            <a:off x="433753" y="238125"/>
            <a:ext cx="5270557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2pPr>
            <a:lvl3pPr marL="1371600" lvl="2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3pPr>
            <a:lvl4pPr marL="1828800" lvl="3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4pPr>
            <a:lvl5pPr marL="2286000" lvl="4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3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>
            <a:spLocks noGrp="1"/>
          </p:cNvSpPr>
          <p:nvPr>
            <p:ph type="pic" idx="2"/>
          </p:nvPr>
        </p:nvSpPr>
        <p:spPr>
          <a:xfrm>
            <a:off x="301211" y="2872893"/>
            <a:ext cx="2672867" cy="160972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1764"/>
              </a:srgbClr>
            </a:outerShdw>
          </a:effectLst>
        </p:spPr>
      </p:sp>
      <p:sp>
        <p:nvSpPr>
          <p:cNvPr id="47" name="Google Shape;47;p17"/>
          <p:cNvSpPr>
            <a:spLocks noGrp="1"/>
          </p:cNvSpPr>
          <p:nvPr>
            <p:ph type="pic" idx="3"/>
          </p:nvPr>
        </p:nvSpPr>
        <p:spPr>
          <a:xfrm>
            <a:off x="3240157" y="2861780"/>
            <a:ext cx="2672867" cy="1620838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1764"/>
              </a:srgbClr>
            </a:outerShdw>
          </a:effectLst>
        </p:spPr>
      </p:sp>
      <p:sp>
        <p:nvSpPr>
          <p:cNvPr id="48" name="Google Shape;48;p17"/>
          <p:cNvSpPr>
            <a:spLocks noGrp="1"/>
          </p:cNvSpPr>
          <p:nvPr>
            <p:ph type="pic" idx="4"/>
          </p:nvPr>
        </p:nvSpPr>
        <p:spPr>
          <a:xfrm>
            <a:off x="6142038" y="238125"/>
            <a:ext cx="2763837" cy="19875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1764"/>
              </a:srgbClr>
            </a:outerShdw>
          </a:effectLst>
        </p:spPr>
      </p:sp>
      <p:sp>
        <p:nvSpPr>
          <p:cNvPr id="49" name="Google Shape;49;p17"/>
          <p:cNvSpPr>
            <a:spLocks noGrp="1"/>
          </p:cNvSpPr>
          <p:nvPr>
            <p:ph type="pic" idx="5"/>
          </p:nvPr>
        </p:nvSpPr>
        <p:spPr>
          <a:xfrm>
            <a:off x="6142038" y="2414589"/>
            <a:ext cx="2763837" cy="2068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63500" sx="102000" sy="102000" algn="ctr" rotWithShape="0">
              <a:srgbClr val="000000">
                <a:alpha val="11764"/>
              </a:srgb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1" name="Google Shape;81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3"/>
          <p:cNvPicPr preferRelativeResize="0"/>
          <p:nvPr/>
        </p:nvPicPr>
        <p:blipFill rotWithShape="1">
          <a:blip r:embed="rId6">
            <a:alphaModFix/>
          </a:blip>
          <a:srcRect l="4030" t="9368" r="81027" b="11718"/>
          <a:stretch/>
        </p:blipFill>
        <p:spPr>
          <a:xfrm>
            <a:off x="311699" y="4743472"/>
            <a:ext cx="880607" cy="27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3"/>
          <p:cNvPicPr preferRelativeResize="0"/>
          <p:nvPr/>
        </p:nvPicPr>
        <p:blipFill rotWithShape="1">
          <a:blip r:embed="rId6">
            <a:alphaModFix/>
          </a:blip>
          <a:srcRect l="73940" t="23720" r="6384" b="26362"/>
          <a:stretch/>
        </p:blipFill>
        <p:spPr>
          <a:xfrm>
            <a:off x="7690792" y="4811059"/>
            <a:ext cx="1159436" cy="173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3"/>
          <p:cNvPicPr preferRelativeResize="0"/>
          <p:nvPr/>
        </p:nvPicPr>
        <p:blipFill rotWithShape="1">
          <a:blip r:embed="rId6">
            <a:alphaModFix amt="33000"/>
          </a:blip>
          <a:srcRect l="22152" t="9368" r="35951" b="11718"/>
          <a:stretch/>
        </p:blipFill>
        <p:spPr>
          <a:xfrm>
            <a:off x="2902622" y="4682445"/>
            <a:ext cx="3338755" cy="370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3"/>
          <p:cNvCxnSpPr/>
          <p:nvPr/>
        </p:nvCxnSpPr>
        <p:spPr>
          <a:xfrm>
            <a:off x="311699" y="4631021"/>
            <a:ext cx="853852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davies@andaras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subTitle" idx="4294967295"/>
          </p:nvPr>
        </p:nvSpPr>
        <p:spPr>
          <a:xfrm>
            <a:off x="482138" y="2726969"/>
            <a:ext cx="2652948" cy="4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indent="0">
              <a:buSzPct val="121621"/>
              <a:buNone/>
            </a:pPr>
            <a:r>
              <a:rPr lang="en-GB" sz="1600" b="1" dirty="0"/>
              <a:t>Friday 11</a:t>
            </a:r>
            <a:r>
              <a:rPr lang="en-GB" sz="1600" b="1" baseline="30000" dirty="0"/>
              <a:t>th</a:t>
            </a:r>
            <a:r>
              <a:rPr lang="en-GB" sz="1600" b="1" dirty="0"/>
              <a:t> October 2024</a:t>
            </a:r>
            <a:endParaRPr lang="en-US" sz="1600" b="1" i="0" u="none" strike="noStrike" cap="none" dirty="0"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25101" y="1319919"/>
            <a:ext cx="5858372" cy="132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 fontScale="92500" lnSpcReduction="10000"/>
          </a:bodyPr>
          <a:lstStyle/>
          <a:p>
            <a: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 dirty="0" err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Boyton</a:t>
            </a:r>
            <a:r>
              <a:rPr lang="en-GB" sz="4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Primary </a:t>
            </a:r>
            <a:br>
              <a:rPr lang="en-GB" sz="4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4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School Newsletter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473" y="214072"/>
            <a:ext cx="2686050" cy="95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1741" y="4769939"/>
            <a:ext cx="272346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 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Email:boyton@andaras.org</a:t>
            </a:r>
            <a:endParaRPr lang="en-GB" dirty="0">
              <a:solidFill>
                <a:schemeClr val="accent4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575" y="268047"/>
            <a:ext cx="5626854" cy="40780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latin typeface="+mj-lt"/>
              </a:rPr>
              <a:t>Dear Parents,</a:t>
            </a:r>
          </a:p>
          <a:p>
            <a:pPr algn="just"/>
            <a:endParaRPr lang="en-US" sz="1000" dirty="0">
              <a:latin typeface="+mj-lt"/>
            </a:endParaRPr>
          </a:p>
          <a:p>
            <a:pPr algn="just"/>
            <a:r>
              <a:rPr lang="en-US" sz="1000" dirty="0">
                <a:latin typeface="+mj-lt"/>
              </a:rPr>
              <a:t>Firstly, thank you so much for joining us on Wednesday for our Harvest celebrations. It was so lovely to see the hall filled! We were all very proud of the children – it takes so much courage to stand up in front of an audience – particularly when the audience is so close! Thank you also for all the kind donations of produce for the Foodbank. I know it will be very gratefully received. </a:t>
            </a:r>
          </a:p>
          <a:p>
            <a:pPr algn="just"/>
            <a:endParaRPr lang="en-US" sz="1000" dirty="0">
              <a:latin typeface="+mj-lt"/>
            </a:endParaRPr>
          </a:p>
          <a:p>
            <a:pPr algn="just"/>
            <a:r>
              <a:rPr lang="en-US" sz="1000" dirty="0">
                <a:latin typeface="+mj-lt"/>
              </a:rPr>
              <a:t>I have been really impressed with the Art being undertaken in both classes currently! Acorns and Birch class undertook a challenge to draw a still-life without taking their charcoal/ pens off the paper. They were all really observant and did a super job! Chestnuts’ focus is on ‘Exploring Identity’ – they too have been really developing their skills in observational drawing using a range of media. I’m looking forward to seeing their finished pieces.</a:t>
            </a:r>
          </a:p>
          <a:p>
            <a:pPr algn="just"/>
            <a:endParaRPr lang="en-US" sz="1000" dirty="0">
              <a:latin typeface="+mj-lt"/>
            </a:endParaRPr>
          </a:p>
          <a:p>
            <a:pPr algn="just"/>
            <a:r>
              <a:rPr lang="en-US" sz="1000" dirty="0">
                <a:latin typeface="+mj-lt"/>
              </a:rPr>
              <a:t>On Saturday, we are looking forward to participating in Launceston Carnival</a:t>
            </a:r>
          </a:p>
          <a:p>
            <a:pPr algn="just"/>
            <a:r>
              <a:rPr lang="en-US" sz="1000" dirty="0">
                <a:latin typeface="+mj-lt"/>
              </a:rPr>
              <a:t> with Werrington and North </a:t>
            </a:r>
            <a:r>
              <a:rPr lang="en-US" sz="1000" dirty="0" err="1">
                <a:latin typeface="+mj-lt"/>
              </a:rPr>
              <a:t>Petherwin</a:t>
            </a:r>
            <a:r>
              <a:rPr lang="en-US" sz="1000" dirty="0">
                <a:latin typeface="+mj-lt"/>
              </a:rPr>
              <a:t> Primary schools!  The theme is</a:t>
            </a:r>
          </a:p>
          <a:p>
            <a:pPr algn="just"/>
            <a:r>
              <a:rPr lang="en-US" sz="1000" dirty="0">
                <a:latin typeface="+mj-lt"/>
              </a:rPr>
              <a:t>‘numbers’ and we will be meeting at Newport Industrial Estate from 5pm, </a:t>
            </a:r>
          </a:p>
          <a:p>
            <a:pPr algn="just"/>
            <a:r>
              <a:rPr lang="en-US" sz="1000" dirty="0">
                <a:latin typeface="+mj-lt"/>
              </a:rPr>
              <a:t>ready for judging to commence at 6pm. All children must be accompanied </a:t>
            </a:r>
          </a:p>
          <a:p>
            <a:pPr algn="just"/>
            <a:r>
              <a:rPr lang="en-US" sz="1000" dirty="0">
                <a:latin typeface="+mj-lt"/>
              </a:rPr>
              <a:t>by an adult. Thank you. We look forward to seeing you there!</a:t>
            </a:r>
          </a:p>
          <a:p>
            <a:pPr algn="just"/>
            <a:endParaRPr lang="en-US" sz="1000" dirty="0">
              <a:latin typeface="+mj-lt"/>
            </a:endParaRPr>
          </a:p>
          <a:p>
            <a:pPr algn="just"/>
            <a:r>
              <a:rPr lang="en-US" sz="1000" dirty="0">
                <a:latin typeface="+mj-lt"/>
              </a:rPr>
              <a:t>The term seems to be flying – only a couple of weeks until half term. As always, if you should have any worries or concerns, please don’t hesitate to get in touch. We wish you a very lovely weekend.</a:t>
            </a:r>
          </a:p>
          <a:p>
            <a:pPr algn="just"/>
            <a:endParaRPr lang="en-US" sz="1000" dirty="0">
              <a:latin typeface="+mj-lt"/>
            </a:endParaRPr>
          </a:p>
          <a:p>
            <a:pPr algn="just"/>
            <a:r>
              <a:rPr lang="en-US" sz="1000" dirty="0">
                <a:latin typeface="+mj-lt"/>
              </a:rPr>
              <a:t>Best wishes</a:t>
            </a:r>
          </a:p>
          <a:p>
            <a:pPr algn="just"/>
            <a:r>
              <a:rPr lang="en-US" sz="1000" dirty="0" err="1">
                <a:latin typeface="+mj-lt"/>
              </a:rPr>
              <a:t>Mrs</a:t>
            </a:r>
            <a:r>
              <a:rPr lang="en-US" sz="1000" dirty="0">
                <a:latin typeface="+mj-lt"/>
              </a:rPr>
              <a:t> Davies   </a:t>
            </a:r>
            <a:r>
              <a:rPr lang="en-US" sz="1000" dirty="0">
                <a:latin typeface="+mj-lt"/>
                <a:hlinkClick r:id="rId3"/>
              </a:rPr>
              <a:t>kdavies@andaras.org</a:t>
            </a:r>
            <a:endParaRPr lang="en-GB" sz="1000" dirty="0">
              <a:latin typeface="+mj-lt"/>
            </a:endParaRPr>
          </a:p>
        </p:txBody>
      </p:sp>
      <p:sp>
        <p:nvSpPr>
          <p:cNvPr id="2" name="AutoShape 2" descr="Homepage | Comic Relie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Chicken PNG Images, Download 11000+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Chicken PNG Images, Download 11000+ ..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3873" y="2399826"/>
            <a:ext cx="1081004" cy="5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8837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00;p3"/>
          <p:cNvSpPr txBox="1">
            <a:spLocks noGrp="1"/>
          </p:cNvSpPr>
          <p:nvPr>
            <p:ph type="title"/>
          </p:nvPr>
        </p:nvSpPr>
        <p:spPr>
          <a:xfrm>
            <a:off x="357594" y="488021"/>
            <a:ext cx="2782482" cy="367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GB" b="1" dirty="0"/>
              <a:t>Dates for Your Diary</a:t>
            </a:r>
            <a:br>
              <a:rPr lang="en-GB" dirty="0"/>
            </a:br>
            <a:endParaRPr dirty="0"/>
          </a:p>
        </p:txBody>
      </p:sp>
      <p:sp>
        <p:nvSpPr>
          <p:cNvPr id="47" name="Google Shape;103;p3"/>
          <p:cNvSpPr txBox="1">
            <a:spLocks noGrp="1"/>
          </p:cNvSpPr>
          <p:nvPr>
            <p:ph type="body" idx="5"/>
          </p:nvPr>
        </p:nvSpPr>
        <p:spPr>
          <a:xfrm>
            <a:off x="4858326" y="427905"/>
            <a:ext cx="290931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/>
              <a:t>Forthcoming events</a:t>
            </a:r>
            <a:endParaRPr b="1" dirty="0"/>
          </a:p>
        </p:txBody>
      </p:sp>
      <p:sp>
        <p:nvSpPr>
          <p:cNvPr id="48" name="Google Shape;104;p3"/>
          <p:cNvSpPr txBox="1">
            <a:spLocks noGrp="1"/>
          </p:cNvSpPr>
          <p:nvPr>
            <p:ph type="body" idx="6"/>
          </p:nvPr>
        </p:nvSpPr>
        <p:spPr>
          <a:xfrm>
            <a:off x="357621" y="2792850"/>
            <a:ext cx="40005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Brilliance at Boyton: This week’s Stars</a:t>
            </a:r>
            <a:endParaRPr dirty="0"/>
          </a:p>
        </p:txBody>
      </p:sp>
      <p:sp>
        <p:nvSpPr>
          <p:cNvPr id="49" name="Google Shape;105;p3"/>
          <p:cNvSpPr txBox="1">
            <a:spLocks noGrp="1"/>
          </p:cNvSpPr>
          <p:nvPr>
            <p:ph type="body" idx="7"/>
          </p:nvPr>
        </p:nvSpPr>
        <p:spPr>
          <a:xfrm>
            <a:off x="4857749" y="2792850"/>
            <a:ext cx="3538104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/>
              <a:t>Attendance (Target 96% or above)</a:t>
            </a:r>
            <a:endParaRPr dirty="0"/>
          </a:p>
        </p:txBody>
      </p:sp>
      <p:graphicFrame>
        <p:nvGraphicFramePr>
          <p:cNvPr id="50" name="Google Shape;106;p3"/>
          <p:cNvGraphicFramePr/>
          <p:nvPr>
            <p:extLst>
              <p:ext uri="{D42A27DB-BD31-4B8C-83A1-F6EECF244321}">
                <p14:modId xmlns:p14="http://schemas.microsoft.com/office/powerpoint/2010/main" val="3840332712"/>
              </p:ext>
            </p:extLst>
          </p:nvPr>
        </p:nvGraphicFramePr>
        <p:xfrm>
          <a:off x="4894693" y="2743844"/>
          <a:ext cx="3929200" cy="2117124"/>
        </p:xfrm>
        <a:graphic>
          <a:graphicData uri="http://schemas.openxmlformats.org/drawingml/2006/table">
            <a:tbl>
              <a:tblPr firstRow="1" bandRow="1">
                <a:noFill/>
                <a:tableStyleId>{19042899-C1F2-4D6B-8FD2-2E47A5AB8F73}</a:tableStyleId>
              </a:tblPr>
              <a:tblGrid>
                <a:gridCol w="196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693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rgbClr val="00235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Whole School to Date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solidFill>
                            <a:srgbClr val="002353"/>
                          </a:solidFill>
                          <a:latin typeface="+mn-lt"/>
                          <a:ea typeface="Century Gothic"/>
                          <a:cs typeface="Century Gothic"/>
                          <a:sym typeface="Century Gothic"/>
                        </a:rPr>
                        <a:t>93.8%</a:t>
                      </a:r>
                      <a:endParaRPr sz="1100" dirty="0">
                        <a:solidFill>
                          <a:srgbClr val="002353"/>
                        </a:solidFill>
                        <a:latin typeface="+mn-lt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rgbClr val="00235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Acorns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rgbClr val="00235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This Week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+mn-lt"/>
                        </a:rPr>
                        <a:t>98.21%</a:t>
                      </a:r>
                      <a:endParaRPr sz="11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rgbClr val="00235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Birch 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rgbClr val="00235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This Week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+mn-lt"/>
                        </a:rPr>
                        <a:t>100%</a:t>
                      </a:r>
                      <a:endParaRPr sz="11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3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rgbClr val="00235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Chestnut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 u="none" strike="noStrike" cap="none" dirty="0">
                          <a:solidFill>
                            <a:srgbClr val="002353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This Week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dirty="0">
                          <a:latin typeface="+mn-lt"/>
                        </a:rPr>
                        <a:t>97.27%</a:t>
                      </a:r>
                      <a:endParaRPr sz="1100" dirty="0">
                        <a:latin typeface="+mn-lt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1" name="Google Shape;107;p3"/>
          <p:cNvGrpSpPr/>
          <p:nvPr/>
        </p:nvGrpSpPr>
        <p:grpSpPr>
          <a:xfrm>
            <a:off x="540931" y="3145275"/>
            <a:ext cx="333526" cy="1447919"/>
            <a:chOff x="-683778" y="2070112"/>
            <a:chExt cx="1244600" cy="5403124"/>
          </a:xfrm>
        </p:grpSpPr>
        <p:pic>
          <p:nvPicPr>
            <p:cNvPr id="52" name="Google Shape;108;p3" descr="Icon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525028" y="2070112"/>
              <a:ext cx="927100" cy="1282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109;p3" descr="A picture containing icon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683778" y="6101635"/>
              <a:ext cx="1244600" cy="1371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110;p3" descr="Icon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620277" y="4031571"/>
              <a:ext cx="1117601" cy="10922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" name="Google Shape;111;p3"/>
          <p:cNvSpPr txBox="1"/>
          <p:nvPr/>
        </p:nvSpPr>
        <p:spPr>
          <a:xfrm>
            <a:off x="1017104" y="3393904"/>
            <a:ext cx="132376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Acorn / Birch</a:t>
            </a:r>
            <a:endParaRPr b="1" dirty="0"/>
          </a:p>
        </p:txBody>
      </p:sp>
      <p:sp>
        <p:nvSpPr>
          <p:cNvPr id="57" name="Google Shape;113;p3"/>
          <p:cNvSpPr txBox="1"/>
          <p:nvPr/>
        </p:nvSpPr>
        <p:spPr>
          <a:xfrm>
            <a:off x="1017104" y="4327528"/>
            <a:ext cx="3208730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Chestnuts –  </a:t>
            </a:r>
            <a:endParaRPr dirty="0"/>
          </a:p>
        </p:txBody>
      </p:sp>
      <p:sp>
        <p:nvSpPr>
          <p:cNvPr id="58" name="TextBox 57"/>
          <p:cNvSpPr txBox="1"/>
          <p:nvPr/>
        </p:nvSpPr>
        <p:spPr>
          <a:xfrm>
            <a:off x="231914" y="580213"/>
            <a:ext cx="4197796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28600"/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indent="-228600"/>
            <a:endParaRPr lang="en-US" sz="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indent="-228600">
              <a:buNone/>
            </a:pP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indent="-228600">
              <a:buNone/>
            </a:pPr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8882" y="485237"/>
            <a:ext cx="4003963" cy="10387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-228600"/>
            <a:endParaRPr lang="en-US" sz="9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indent="-228600"/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indent="-228600"/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indent="-228600"/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indent="-228600">
              <a:buNone/>
            </a:pPr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lvl="0" indent="-228600">
              <a:buNone/>
            </a:pPr>
            <a:endParaRPr lang="en-US" sz="105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49948" y="3405425"/>
            <a:ext cx="2271593" cy="2539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0142" y="645433"/>
            <a:ext cx="406956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indent="-228600">
              <a:buNone/>
            </a:pP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Launceston carnival – Saturday 12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October</a:t>
            </a:r>
          </a:p>
          <a:p>
            <a:pPr lvl="0" indent="-228600">
              <a:buNone/>
            </a:pP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Nasal flu vaccinations Tuesday 22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nd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October</a:t>
            </a:r>
          </a:p>
          <a:p>
            <a:pPr lvl="0" indent="-228600">
              <a:buNone/>
            </a:pP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‘Read with me’ – parents/children whole school reading session - Wednesday  23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rd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 October 9.05am</a:t>
            </a:r>
          </a:p>
          <a:p>
            <a:pPr lvl="0" indent="-228600">
              <a:buNone/>
            </a:pP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Halloween disco (PTA) – Thursday 24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October</a:t>
            </a:r>
          </a:p>
          <a:p>
            <a:pPr lvl="0" indent="-228600">
              <a:buNone/>
            </a:pPr>
            <a:r>
              <a:rPr lang="en-US" sz="800" dirty="0">
                <a:solidFill>
                  <a:srgbClr val="FF0000"/>
                </a:solidFill>
                <a:latin typeface="Century Gothic" panose="020B0502020202020204" pitchFamily="34" charset="0"/>
              </a:rPr>
              <a:t>INSET - Friday 25</a:t>
            </a:r>
            <a:r>
              <a:rPr lang="en-US" sz="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FF0000"/>
                </a:solidFill>
                <a:latin typeface="Century Gothic" panose="020B0502020202020204" pitchFamily="34" charset="0"/>
              </a:rPr>
              <a:t> October (School is closed for children)</a:t>
            </a:r>
          </a:p>
          <a:p>
            <a:pPr lvl="0" indent="-228600">
              <a:buNone/>
            </a:pP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Book Fayre at school – Mon 11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Nov – 18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Nov</a:t>
            </a:r>
          </a:p>
          <a:p>
            <a:pPr indent="-228600"/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Wednesday 4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December / Wednesday 11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December – Acorns and Birch visit to the Woodland Skill Centre  </a:t>
            </a:r>
          </a:p>
          <a:p>
            <a:pPr indent="-228600"/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PTA Bingo! 6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Dec – Boyton Parish hall</a:t>
            </a:r>
          </a:p>
          <a:p>
            <a:pPr lvl="0" indent="-228600">
              <a:buNone/>
            </a:pP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Family Christmas lunch  – Wednesday 18</a:t>
            </a:r>
            <a:r>
              <a:rPr lang="en-US" sz="800" baseline="30000" dirty="0">
                <a:solidFill>
                  <a:srgbClr val="00206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002060"/>
                </a:solidFill>
                <a:latin typeface="Century Gothic" panose="020B0502020202020204" pitchFamily="34" charset="0"/>
              </a:rPr>
              <a:t> December (More details to follow!)</a:t>
            </a:r>
          </a:p>
          <a:p>
            <a:pPr lvl="0" indent="-228600">
              <a:buNone/>
            </a:pPr>
            <a:r>
              <a:rPr lang="en-US" sz="800" dirty="0">
                <a:solidFill>
                  <a:srgbClr val="FF0000"/>
                </a:solidFill>
                <a:latin typeface="Century Gothic" panose="020B0502020202020204" pitchFamily="34" charset="0"/>
              </a:rPr>
              <a:t>School breaks up for Christmas! – Friday 20</a:t>
            </a:r>
            <a:r>
              <a:rPr lang="en-US" sz="800" baseline="30000" dirty="0">
                <a:solidFill>
                  <a:srgbClr val="FF0000"/>
                </a:solidFill>
                <a:latin typeface="Century Gothic" panose="020B0502020202020204" pitchFamily="34" charset="0"/>
              </a:rPr>
              <a:t>th</a:t>
            </a:r>
            <a:r>
              <a:rPr lang="en-US" sz="800" dirty="0">
                <a:solidFill>
                  <a:srgbClr val="FF0000"/>
                </a:solidFill>
                <a:latin typeface="Century Gothic" panose="020B0502020202020204" pitchFamily="34" charset="0"/>
              </a:rPr>
              <a:t> December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7BAD7-DA86-5F58-3854-4C8937E82BFB}"/>
              </a:ext>
            </a:extLst>
          </p:cNvPr>
          <p:cNvSpPr txBox="1"/>
          <p:nvPr/>
        </p:nvSpPr>
        <p:spPr>
          <a:xfrm>
            <a:off x="5203659" y="1064576"/>
            <a:ext cx="2628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Launceston Carnival - meeting from 5pm for 6pm judging.</a:t>
            </a:r>
            <a:endParaRPr lang="en-GB" sz="1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71D42-3D75-F55F-B992-020C7E8207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2788" y="1523983"/>
            <a:ext cx="671859" cy="8935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3FB986-2A6E-A04E-3BE8-BD35C25CA9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118" y="1338496"/>
            <a:ext cx="1079082" cy="1079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AD5F6F-01B7-B76B-E43D-09A0BADE44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9028" y="236572"/>
            <a:ext cx="893058" cy="11936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81;p12"/>
          <p:cNvSpPr txBox="1">
            <a:spLocks noGrp="1"/>
          </p:cNvSpPr>
          <p:nvPr>
            <p:ph type="title"/>
          </p:nvPr>
        </p:nvSpPr>
        <p:spPr>
          <a:xfrm>
            <a:off x="218661" y="523461"/>
            <a:ext cx="4410776" cy="289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lang="en-GB" b="1" dirty="0"/>
              <a:t>Useful Information</a:t>
            </a:r>
            <a:endParaRPr dirty="0"/>
          </a:p>
        </p:txBody>
      </p:sp>
      <p:sp>
        <p:nvSpPr>
          <p:cNvPr id="19" name="Google Shape;183;p12"/>
          <p:cNvSpPr txBox="1">
            <a:spLocks noGrp="1"/>
          </p:cNvSpPr>
          <p:nvPr>
            <p:ph type="body" idx="2"/>
          </p:nvPr>
        </p:nvSpPr>
        <p:spPr>
          <a:xfrm>
            <a:off x="218983" y="834020"/>
            <a:ext cx="2994428" cy="1554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000" b="1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Safeguarding</a:t>
            </a:r>
            <a:endParaRPr dirty="0">
              <a:latin typeface="Century Gothic" panose="020B0502020202020204" pitchFamily="34" charset="0"/>
            </a:endParaRPr>
          </a:p>
          <a:p>
            <a:pPr marL="457200" lvl="0" indent="-2852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892"/>
              <a:buChar char="●"/>
            </a:pPr>
            <a:r>
              <a:rPr lang="en-GB" sz="10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All children have a right to be safe, no matter who they are or what their circumstances.</a:t>
            </a:r>
            <a:endParaRPr dirty="0">
              <a:latin typeface="Century Gothic" panose="020B0502020202020204" pitchFamily="34" charset="0"/>
            </a:endParaRPr>
          </a:p>
          <a:p>
            <a:pPr marL="457200" lvl="0" indent="-2852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2"/>
              <a:buChar char="●"/>
            </a:pPr>
            <a:r>
              <a:rPr lang="en-GB" sz="10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Keeping children safe is everyone’s responsibility.</a:t>
            </a:r>
            <a:endParaRPr dirty="0">
              <a:latin typeface="Century Gothic" panose="020B0502020202020204" pitchFamily="34" charset="0"/>
            </a:endParaRPr>
          </a:p>
          <a:p>
            <a:pPr marL="457200" lvl="0" indent="-2852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92"/>
              <a:buChar char="●"/>
            </a:pPr>
            <a:r>
              <a:rPr lang="en-GB" sz="10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If you are concerned about a child, please speak to one of the Designated safeguarding Leads. If a child is in immediate danger contact the police on 999.</a:t>
            </a:r>
            <a:endParaRPr dirty="0">
              <a:latin typeface="Century Gothic" panose="020B0502020202020204" pitchFamily="34" charset="0"/>
            </a:endParaRPr>
          </a:p>
        </p:txBody>
      </p:sp>
      <p:sp>
        <p:nvSpPr>
          <p:cNvPr id="20" name="Google Shape;184;p12"/>
          <p:cNvSpPr txBox="1">
            <a:spLocks noGrp="1"/>
          </p:cNvSpPr>
          <p:nvPr>
            <p:ph type="body" idx="3"/>
          </p:nvPr>
        </p:nvSpPr>
        <p:spPr>
          <a:xfrm>
            <a:off x="219331" y="2984964"/>
            <a:ext cx="4177125" cy="245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000" b="1" dirty="0">
                <a:latin typeface="Arial"/>
                <a:ea typeface="Arial"/>
                <a:cs typeface="Arial"/>
                <a:sym typeface="Arial"/>
              </a:rPr>
              <a:t>Useful numbers</a:t>
            </a:r>
            <a:endParaRPr sz="10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" name="Google Shape;187;p12"/>
          <p:cNvGraphicFramePr/>
          <p:nvPr>
            <p:extLst>
              <p:ext uri="{D42A27DB-BD31-4B8C-83A1-F6EECF244321}">
                <p14:modId xmlns:p14="http://schemas.microsoft.com/office/powerpoint/2010/main" val="4071933517"/>
              </p:ext>
            </p:extLst>
          </p:nvPr>
        </p:nvGraphicFramePr>
        <p:xfrm>
          <a:off x="292917" y="3336925"/>
          <a:ext cx="4106806" cy="1524060"/>
        </p:xfrm>
        <a:graphic>
          <a:graphicData uri="http://schemas.openxmlformats.org/drawingml/2006/table">
            <a:tbl>
              <a:tblPr firstRow="1" bandRow="1">
                <a:noFill/>
                <a:tableStyleId>{19042899-C1F2-4D6B-8FD2-2E47A5AB8F73}</a:tableStyleId>
              </a:tblPr>
              <a:tblGrid>
                <a:gridCol w="2053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u="none" strike="noStrike" cap="none">
                          <a:solidFill>
                            <a:srgbClr val="00235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Early Help Hub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2DF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b="0" u="none" strike="noStrike" cap="none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01872 322277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Citizens Advice</a:t>
                      </a:r>
                      <a:endParaRPr sz="800" b="0" u="none" strike="noStrike" cap="none">
                        <a:solidFill>
                          <a:srgbClr val="00235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b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0344 411 1444</a:t>
                      </a:r>
                      <a:endParaRPr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NSPCC</a:t>
                      </a:r>
                      <a:endParaRPr sz="800" b="0" u="none" strike="noStrike" cap="none">
                        <a:solidFill>
                          <a:srgbClr val="00235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2DF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0808 800 5000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Childline</a:t>
                      </a:r>
                      <a:endParaRPr sz="800" b="0" u="none" strike="noStrike" cap="none">
                        <a:solidFill>
                          <a:srgbClr val="00235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3038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b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0800 1111</a:t>
                      </a:r>
                      <a:endParaRPr/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Addiction: Drug and Alcohol support</a:t>
                      </a:r>
                      <a:endParaRPr sz="800" b="0" u="none" strike="noStrike" cap="none">
                        <a:solidFill>
                          <a:srgbClr val="00235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2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01579 340616 (24hrs)</a:t>
                      </a:r>
                      <a:endParaRPr sz="800" b="0" u="none" strike="noStrike" cap="none">
                        <a:solidFill>
                          <a:srgbClr val="00235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2F2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24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Multi-Agency Referral Unit (MARU)</a:t>
                      </a:r>
                      <a:endParaRPr sz="800" b="0" u="none" strike="noStrike" cap="none">
                        <a:solidFill>
                          <a:srgbClr val="00235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GB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0300 123 1116 </a:t>
                      </a:r>
                      <a:br>
                        <a:rPr lang="en-GB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lang="en-GB" sz="8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(If you are concerned about a child’s safety)</a:t>
                      </a:r>
                      <a:endParaRPr sz="800" b="0" u="none" strike="noStrike" cap="none" dirty="0">
                        <a:solidFill>
                          <a:srgbClr val="00235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CE2B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4697896" y="2388227"/>
            <a:ext cx="4293704" cy="374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Google Shape;182;p12"/>
          <p:cNvSpPr txBox="1">
            <a:spLocks noGrp="1"/>
          </p:cNvSpPr>
          <p:nvPr>
            <p:ph type="body" idx="1"/>
          </p:nvPr>
        </p:nvSpPr>
        <p:spPr>
          <a:xfrm>
            <a:off x="4792754" y="306998"/>
            <a:ext cx="4097023" cy="425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>
              <a:buSzPct val="99310"/>
              <a:buNone/>
            </a:pP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School Clubs</a:t>
            </a:r>
            <a:endParaRPr lang="en-US" sz="11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1200"/>
              </a:spcBef>
              <a:buSzPct val="205714"/>
              <a:buNone/>
            </a:pPr>
            <a:r>
              <a:rPr lang="en-US" sz="1300" b="1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Breakfast Club: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1200"/>
              </a:spcBef>
              <a:buSzPct val="205714"/>
              <a:buNone/>
            </a:pPr>
            <a:r>
              <a:rPr lang="en-US" sz="13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At Boyton, we are really lucky to have a fantastic Breakfast Club run by Tracy. Children can be dropped off from 8.15am and have a choice of breakfasts including cereals, toast, etc. It costs £2 a session. If you would like to book your child in, please let </a:t>
            </a:r>
            <a:r>
              <a:rPr lang="en-US" sz="1300" dirty="0" err="1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Mrs</a:t>
            </a:r>
            <a:r>
              <a:rPr lang="en-US" sz="13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Basford in the school office know.</a:t>
            </a:r>
          </a:p>
          <a:p>
            <a:pPr marL="0" lvl="0" indent="0">
              <a:spcBef>
                <a:spcPts val="1200"/>
              </a:spcBef>
              <a:buSzPct val="205714"/>
              <a:buNone/>
            </a:pPr>
            <a:r>
              <a:rPr lang="en-US" sz="1300" dirty="0">
                <a:latin typeface="Century Gothic" panose="020B0502020202020204" pitchFamily="34" charset="0"/>
                <a:cs typeface="Arial"/>
                <a:sym typeface="Arial"/>
              </a:rPr>
              <a:t>secretary@boyton.cornwall.sch.uk</a:t>
            </a:r>
            <a:endParaRPr lang="en-US" sz="1300" dirty="0">
              <a:latin typeface="Century Gothic" panose="020B0502020202020204" pitchFamily="34" charset="0"/>
            </a:endParaRPr>
          </a:p>
          <a:p>
            <a:pPr marL="0" lvl="0" indent="0">
              <a:spcBef>
                <a:spcPts val="1200"/>
              </a:spcBef>
              <a:buSzPct val="205714"/>
              <a:buNone/>
            </a:pPr>
            <a:r>
              <a:rPr lang="en-US" sz="1700" b="1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After School Clubs    Autumn Term 2024:</a:t>
            </a:r>
          </a:p>
          <a:p>
            <a:pPr marL="0" lvl="0" indent="0">
              <a:lnSpc>
                <a:spcPct val="120000"/>
              </a:lnSpc>
              <a:buSzPct val="261818"/>
              <a:buNone/>
            </a:pPr>
            <a:endParaRPr lang="en-US" sz="1400" b="1" dirty="0">
              <a:solidFill>
                <a:schemeClr val="accent1"/>
              </a:solidFill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SzPct val="261818"/>
              <a:buNone/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Monday</a:t>
            </a:r>
            <a:endParaRPr lang="en-US" sz="1400" b="1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SzPct val="261818"/>
              <a:buNone/>
            </a:pPr>
            <a:r>
              <a:rPr lang="en-US" sz="14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Eco / Sustainability club  – Jo Williams</a:t>
            </a:r>
          </a:p>
          <a:p>
            <a:pPr marL="0" lvl="0" indent="0">
              <a:lnSpc>
                <a:spcPct val="120000"/>
              </a:lnSpc>
              <a:buSzPct val="261818"/>
              <a:buNone/>
            </a:pPr>
            <a:endParaRPr lang="en-US" sz="1400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SzPct val="261818"/>
              <a:buNone/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Tuesday</a:t>
            </a:r>
            <a:endParaRPr lang="en-US" sz="1400" b="1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SzPct val="261818"/>
              <a:buNone/>
            </a:pPr>
            <a:r>
              <a:rPr lang="en-US" sz="14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Film club - Miss Kinver</a:t>
            </a:r>
          </a:p>
          <a:p>
            <a:pPr marL="0" lvl="0" indent="0">
              <a:lnSpc>
                <a:spcPct val="120000"/>
              </a:lnSpc>
              <a:buSzPct val="261818"/>
              <a:buNone/>
            </a:pPr>
            <a:endParaRPr lang="en-US" sz="1400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SzPct val="261818"/>
              <a:buNone/>
            </a:pPr>
            <a:r>
              <a:rPr lang="en-US" sz="1400" b="1" dirty="0">
                <a:solidFill>
                  <a:schemeClr val="accent1"/>
                </a:solidFill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Thursday</a:t>
            </a:r>
            <a:r>
              <a:rPr lang="en-US" sz="1400" b="1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</a:t>
            </a:r>
          </a:p>
          <a:p>
            <a:pPr marL="0" lvl="0" indent="0">
              <a:lnSpc>
                <a:spcPct val="120000"/>
              </a:lnSpc>
              <a:buSzPct val="261818"/>
              <a:buNone/>
            </a:pPr>
            <a:r>
              <a:rPr lang="en-US" sz="14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Board game club – </a:t>
            </a:r>
            <a:r>
              <a:rPr lang="en-US" sz="1400" dirty="0" err="1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Mrs</a:t>
            </a:r>
            <a:r>
              <a:rPr lang="en-US" sz="1400" dirty="0">
                <a:latin typeface="Century Gothic" panose="020B0502020202020204" pitchFamily="34" charset="0"/>
                <a:ea typeface="Arial"/>
                <a:cs typeface="Arial"/>
                <a:sym typeface="Arial"/>
              </a:rPr>
              <a:t> Davies</a:t>
            </a:r>
          </a:p>
          <a:p>
            <a:pPr marL="0" lvl="0" indent="0">
              <a:lnSpc>
                <a:spcPct val="120000"/>
              </a:lnSpc>
              <a:buSzPct val="261818"/>
              <a:buNone/>
            </a:pPr>
            <a:endParaRPr lang="en-US" sz="1400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SzPct val="261818"/>
              <a:buNone/>
            </a:pPr>
            <a:endParaRPr lang="en-US" sz="1400" dirty="0">
              <a:latin typeface="Century Gothic" panose="020B050202020202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20000"/>
              </a:lnSpc>
              <a:buSzPct val="261818"/>
              <a:buNone/>
            </a:pPr>
            <a:r>
              <a:rPr lang="en-US" sz="1100" dirty="0">
                <a:latin typeface="Arial"/>
                <a:ea typeface="Arial"/>
                <a:cs typeface="Arial"/>
                <a:sym typeface="Arial"/>
              </a:rPr>
              <a:t>	</a:t>
            </a:r>
            <a:endParaRPr lang="en-US" sz="10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61818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61818"/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07706" y="1526918"/>
            <a:ext cx="776498" cy="5157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7187" y="2156126"/>
            <a:ext cx="1467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</a:rPr>
              <a:t>Jane Gilman</a:t>
            </a:r>
          </a:p>
          <a:p>
            <a:pPr algn="ctr"/>
            <a:r>
              <a:rPr lang="en-US" sz="800" dirty="0"/>
              <a:t>Deputy Safeguarding Lead</a:t>
            </a:r>
            <a:endParaRPr lang="en-GB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4757" y="443828"/>
            <a:ext cx="814908" cy="5412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86976" y="1111421"/>
            <a:ext cx="1467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002060"/>
                </a:solidFill>
              </a:rPr>
              <a:t>Katherine Davies</a:t>
            </a:r>
          </a:p>
          <a:p>
            <a:pPr algn="ctr"/>
            <a:r>
              <a:rPr lang="en-US" sz="800" dirty="0"/>
              <a:t>Safeguarding Lead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8993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301413" y="674391"/>
            <a:ext cx="4860414" cy="182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br>
              <a:rPr lang="en-GB" sz="800" dirty="0"/>
            </a:br>
            <a:br>
              <a:rPr lang="en-GB" sz="800" dirty="0"/>
            </a:br>
            <a:br>
              <a:rPr lang="en-GB" sz="800" dirty="0"/>
            </a:br>
            <a:br>
              <a:rPr lang="en-GB" sz="800" dirty="0"/>
            </a:br>
            <a:br>
              <a:rPr lang="en-GB" sz="800" dirty="0"/>
            </a:br>
            <a:br>
              <a:rPr lang="en-GB" sz="800" dirty="0"/>
            </a:br>
            <a:br>
              <a:rPr lang="en-GB" sz="800" dirty="0"/>
            </a:br>
            <a:br>
              <a:rPr lang="en-GB" sz="800" dirty="0"/>
            </a:br>
            <a:endParaRPr sz="850" dirty="0"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203931" y="80003"/>
            <a:ext cx="5922921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indent="0"/>
            <a:r>
              <a:rPr lang="en-GB" b="1" dirty="0"/>
              <a:t>Chestnut Class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56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02683"/>
              </p:ext>
            </p:extLst>
          </p:nvPr>
        </p:nvGraphicFramePr>
        <p:xfrm>
          <a:off x="309012" y="711898"/>
          <a:ext cx="5548450" cy="39183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0283" imgH="5657850" progId="Acrobat.Document.DC">
                  <p:embed/>
                </p:oleObj>
              </mc:Choice>
              <mc:Fallback>
                <p:oleObj name="Acrobat Document" r:id="rId2" imgW="8010283" imgH="5657850" progId="Acrobat.Document.DC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9012" y="711898"/>
                        <a:ext cx="5548450" cy="39183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119;p4"/>
          <p:cNvSpPr txBox="1">
            <a:spLocks noGrp="1"/>
          </p:cNvSpPr>
          <p:nvPr>
            <p:ph type="body" idx="1"/>
          </p:nvPr>
        </p:nvSpPr>
        <p:spPr>
          <a:xfrm>
            <a:off x="309012" y="0"/>
            <a:ext cx="5270557" cy="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b="1" dirty="0">
                <a:solidFill>
                  <a:srgbClr val="002060"/>
                </a:solidFill>
              </a:rPr>
              <a:t>School Calendar 2023/2024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4215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Custom 1">
      <a:dk1>
        <a:srgbClr val="002353"/>
      </a:dk1>
      <a:lt1>
        <a:srgbClr val="FFFFFF"/>
      </a:lt1>
      <a:dk2>
        <a:srgbClr val="002353"/>
      </a:dk2>
      <a:lt2>
        <a:srgbClr val="EEEEEE"/>
      </a:lt2>
      <a:accent1>
        <a:srgbClr val="5AB846"/>
      </a:accent1>
      <a:accent2>
        <a:srgbClr val="002353"/>
      </a:accent2>
      <a:accent3>
        <a:srgbClr val="73C363"/>
      </a:accent3>
      <a:accent4>
        <a:srgbClr val="57A5D1"/>
      </a:accent4>
      <a:accent5>
        <a:srgbClr val="E63E33"/>
      </a:accent5>
      <a:accent6>
        <a:srgbClr val="563B1F"/>
      </a:accent6>
      <a:hlink>
        <a:srgbClr val="4185F4"/>
      </a:hlink>
      <a:folHlink>
        <a:srgbClr val="4185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23f5b66-3840-4e1e-bbf4-a8a71da3a9d8" xsi:nil="true"/>
    <MigrationWizIdVersion xmlns="a23f5b66-3840-4e1e-bbf4-a8a71da3a9d8" xsi:nil="true"/>
    <MigrationWizId xmlns="a23f5b66-3840-4e1e-bbf4-a8a71da3a9d8" xsi:nil="true"/>
    <MigrationWizIdPermissions xmlns="a23f5b66-3840-4e1e-bbf4-a8a71da3a9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062DFDC95B3B40A915C5E3E9BFDE7F" ma:contentTypeVersion="18" ma:contentTypeDescription="Create a new document." ma:contentTypeScope="" ma:versionID="bb65ad3902a71256b44bacd5239bafd2">
  <xsd:schema xmlns:xsd="http://www.w3.org/2001/XMLSchema" xmlns:xs="http://www.w3.org/2001/XMLSchema" xmlns:p="http://schemas.microsoft.com/office/2006/metadata/properties" xmlns:ns3="a23f5b66-3840-4e1e-bbf4-a8a71da3a9d8" xmlns:ns4="35a2f9dc-02cb-4385-a433-69c157b29386" targetNamespace="http://schemas.microsoft.com/office/2006/metadata/properties" ma:root="true" ma:fieldsID="543d8b662e35f00ff12dd2fce5e034b4" ns3:_="" ns4:_="">
    <xsd:import namespace="a23f5b66-3840-4e1e-bbf4-a8a71da3a9d8"/>
    <xsd:import namespace="35a2f9dc-02cb-4385-a433-69c157b29386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_activity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f5b66-3840-4e1e-bbf4-a8a71da3a9d8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igrationWizId" ma:index="9" nillable="true" ma:displayName="MigrationWizId" ma:internalName="MigrationWizId">
      <xsd:simpleType>
        <xsd:restriction base="dms:Text"/>
      </xsd:simpleType>
    </xsd:element>
    <xsd:element name="MigrationWizIdPermissions" ma:index="10" nillable="true" ma:displayName="MigrationWizIdPermissions" ma:internalName="MigrationWizIdPermissions">
      <xsd:simpleType>
        <xsd:restriction base="dms:Text"/>
      </xsd:simpleType>
    </xsd:element>
    <xsd:element name="MigrationWizIdVersion" ma:index="11" nillable="true" ma:displayName="MigrationWizIdVersion" ma:internalName="MigrationWizIdVersion">
      <xsd:simpleType>
        <xsd:restriction base="dms:Text"/>
      </xsd:simpleType>
    </xsd:element>
    <xsd:element name="_activity" ma:index="12" nillable="true" ma:displayName="_activity" ma:hidden="true" ma:internalName="_activity" ma:readOnly="false">
      <xsd:simpleType>
        <xsd:restriction base="dms:Note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2f9dc-02cb-4385-a433-69c157b2938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B08BDF-E351-4E60-B74C-097ECBD607E1}">
  <ds:schemaRefs>
    <ds:schemaRef ds:uri="http://schemas.microsoft.com/office/2006/documentManagement/types"/>
    <ds:schemaRef ds:uri="http://schemas.microsoft.com/office/2006/metadata/properties"/>
    <ds:schemaRef ds:uri="a23f5b66-3840-4e1e-bbf4-a8a71da3a9d8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35a2f9dc-02cb-4385-a433-69c157b29386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9829E1-0E44-43ED-A86F-191F10E350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51BF8F-7995-465A-8E43-60E180582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3f5b66-3840-4e1e-bbf4-a8a71da3a9d8"/>
    <ds:schemaRef ds:uri="35a2f9dc-02cb-4385-a433-69c157b293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712</Words>
  <Application>Microsoft Office PowerPoint</Application>
  <PresentationFormat>On-screen Show (16:9)</PresentationFormat>
  <Paragraphs>96</Paragraphs>
  <Slides>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 Light</vt:lpstr>
      <vt:lpstr>Arial</vt:lpstr>
      <vt:lpstr>Century Gothic</vt:lpstr>
      <vt:lpstr>Simple Light</vt:lpstr>
      <vt:lpstr>Acrobat Document</vt:lpstr>
      <vt:lpstr>PowerPoint Presentation</vt:lpstr>
      <vt:lpstr>PowerPoint Presentation</vt:lpstr>
      <vt:lpstr>Dates for Your Diary </vt:lpstr>
      <vt:lpstr>Useful Information</vt:lpstr>
      <vt:lpstr>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Davies</dc:creator>
  <cp:lastModifiedBy>Katherine Davies (Boyton)</cp:lastModifiedBy>
  <cp:revision>1012</cp:revision>
  <cp:lastPrinted>2023-07-07T11:04:13Z</cp:lastPrinted>
  <dcterms:modified xsi:type="dcterms:W3CDTF">2024-10-09T20:36:50Z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0x01010026062DFDC95B3B40A915C5E3E9BFDE7F</vt:lpwstr>
  </property>
</Properties>
</file>